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1" r:id="rId1"/>
  </p:sldMasterIdLst>
  <p:notesMasterIdLst>
    <p:notesMasterId r:id="rId48"/>
  </p:notesMasterIdLst>
  <p:sldIdLst>
    <p:sldId id="256" r:id="rId2"/>
    <p:sldId id="257" r:id="rId3"/>
    <p:sldId id="259" r:id="rId4"/>
    <p:sldId id="261" r:id="rId5"/>
    <p:sldId id="263" r:id="rId6"/>
    <p:sldId id="264" r:id="rId7"/>
    <p:sldId id="265" r:id="rId8"/>
    <p:sldId id="266" r:id="rId9"/>
    <p:sldId id="267" r:id="rId10"/>
    <p:sldId id="268" r:id="rId11"/>
    <p:sldId id="258" r:id="rId12"/>
    <p:sldId id="262" r:id="rId13"/>
    <p:sldId id="269" r:id="rId14"/>
    <p:sldId id="271" r:id="rId15"/>
    <p:sldId id="272" r:id="rId16"/>
    <p:sldId id="273" r:id="rId17"/>
    <p:sldId id="274" r:id="rId18"/>
    <p:sldId id="275" r:id="rId19"/>
    <p:sldId id="276" r:id="rId20"/>
    <p:sldId id="277" r:id="rId21"/>
    <p:sldId id="278" r:id="rId22"/>
    <p:sldId id="279" r:id="rId23"/>
    <p:sldId id="280" r:id="rId24"/>
    <p:sldId id="282" r:id="rId25"/>
    <p:sldId id="281"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Lst>
  <p:sldSz cx="10160000" cy="5715000"/>
  <p:notesSz cx="6858000" cy="9144000"/>
  <p:embeddedFontLst>
    <p:embeddedFont>
      <p:font typeface="Helvetica Neue Light" panose="020B0604020202020204" charset="0"/>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Helvetica Neue" panose="020B0604020202020204" charset="0"/>
      <p:regular r:id="rId57"/>
      <p:bold r:id="rId58"/>
      <p:italic r:id="rId59"/>
      <p:boldItalic r:id="rId60"/>
    </p:embeddedFont>
    <p:embeddedFont>
      <p:font typeface="Cambria" panose="02040503050406030204" pitchFamily="18" charset="0"/>
      <p:regular r:id="rId61"/>
      <p:bold r:id="rId62"/>
      <p:italic r:id="rId63"/>
      <p:boldItalic r:id="rId64"/>
    </p:embeddedFont>
    <p:embeddedFont>
      <p:font typeface="Georgia" panose="02040502050405020303" pitchFamily="18"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320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5DE769-BA43-4565-A0F5-E2B590BC85BE}">
  <a:tblStyle styleId="{F75DE769-BA43-4565-A0F5-E2B590BC85B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780" y="72"/>
      </p:cViewPr>
      <p:guideLst>
        <p:guide orient="horz" pos="1800"/>
        <p:guide pos="320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895000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a:t>
            </a:fld>
            <a:endParaRPr/>
          </a:p>
        </p:txBody>
      </p:sp>
    </p:spTree>
    <p:extLst>
      <p:ext uri="{BB962C8B-B14F-4D97-AF65-F5344CB8AC3E}">
        <p14:creationId xmlns:p14="http://schemas.microsoft.com/office/powerpoint/2010/main" val="1299705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9" name="Google Shape;12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762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extLst>
      <p:ext uri="{BB962C8B-B14F-4D97-AF65-F5344CB8AC3E}">
        <p14:creationId xmlns:p14="http://schemas.microsoft.com/office/powerpoint/2010/main" val="3206784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3" name="Google Shape;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2411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5" name="Google Shape;1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0225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1" name="Google Shape;151;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8977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9" name="Google Shape;15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9807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68" name="Google Shape;16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637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7" name="Google Shape;17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4329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5" name="Google Shape;18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8456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94" name="Google Shape;19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219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0" name="Google Shape;5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319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1" name="Google Shape;20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3906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09" name="Google Shape;20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0691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19" name="Google Shape;21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350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28" name="Google Shape;22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7155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44" name="Google Shape;244;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3283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36" name="Google Shape;23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51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1" name="Google Shape;25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0727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58" name="Google Shape;258;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7710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67" name="Google Shape;26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9277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ec64dbe2e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75" name="Google Shape;275;g5ec64dbe2e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107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67" name="Google Shape;6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3607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83" name="Google Shape;28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3876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291" name="Google Shape;291;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7918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00" name="Google Shape;30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35901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0" name="Google Shape;3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8300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19" name="Google Shape;31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7226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28" name="Google Shape;32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4438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36" name="Google Shape;336;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13354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44" name="Google Shape;34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631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52" name="Google Shape;352;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952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0" name="Google Shape;36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691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84" name="Google Shape;8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1591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68" name="Google Shape;36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30766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76" name="Google Shape;37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89054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85" name="Google Shape;385;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7745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394" name="Google Shape;39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0909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03" name="Google Shape;40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01003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1" name="Google Shape;41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70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419" name="Google Shape;419;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7421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9" name="Google Shape;9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36842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05" name="Google Shape;10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525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1" name="Google Shape;11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8137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7" name="Google Shape;11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5454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23" name="Google Shape;1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6438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8"/>
        <p:cNvGrpSpPr/>
        <p:nvPr/>
      </p:nvGrpSpPr>
      <p:grpSpPr>
        <a:xfrm>
          <a:off x="0" y="0"/>
          <a:ext cx="0" cy="0"/>
          <a:chOff x="0" y="0"/>
          <a:chExt cx="0" cy="0"/>
        </a:xfrm>
      </p:grpSpPr>
      <p:sp>
        <p:nvSpPr>
          <p:cNvPr id="19" name="Google Shape;19;p2"/>
          <p:cNvSpPr txBox="1">
            <a:spLocks noGrp="1"/>
          </p:cNvSpPr>
          <p:nvPr>
            <p:ph type="title"/>
          </p:nvPr>
        </p:nvSpPr>
        <p:spPr>
          <a:xfrm>
            <a:off x="1052512" y="3664417"/>
            <a:ext cx="8059936" cy="1425331"/>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3200" b="1" cap="none">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body" idx="1"/>
          </p:nvPr>
        </p:nvSpPr>
        <p:spPr>
          <a:xfrm>
            <a:off x="1052514" y="2641476"/>
            <a:ext cx="5297674" cy="690093"/>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a:solidFill>
                  <a:schemeClr val="dk1"/>
                </a:solidFill>
                <a:latin typeface="Helvetica Neue"/>
                <a:ea typeface="Helvetica Neue"/>
                <a:cs typeface="Helvetica Neue"/>
                <a:sym typeface="Helvetica Neue"/>
              </a:defRPr>
            </a:lvl1pPr>
            <a:lvl2pPr marL="914400" lvl="1" indent="-228600" algn="l">
              <a:spcBef>
                <a:spcPts val="300"/>
              </a:spcBef>
              <a:spcAft>
                <a:spcPts val="0"/>
              </a:spcAft>
              <a:buClr>
                <a:srgbClr val="8B8B8B"/>
              </a:buClr>
              <a:buSzPts val="1500"/>
              <a:buNone/>
              <a:defRPr sz="1500">
                <a:solidFill>
                  <a:srgbClr val="8B8B8B"/>
                </a:solidFill>
              </a:defRPr>
            </a:lvl2pPr>
            <a:lvl3pPr marL="1371600" lvl="2" indent="-228600" algn="l">
              <a:spcBef>
                <a:spcPts val="267"/>
              </a:spcBef>
              <a:spcAft>
                <a:spcPts val="0"/>
              </a:spcAft>
              <a:buClr>
                <a:srgbClr val="8B8B8B"/>
              </a:buClr>
              <a:buSzPts val="1333"/>
              <a:buNone/>
              <a:defRPr sz="1333">
                <a:solidFill>
                  <a:srgbClr val="8B8B8B"/>
                </a:solidFill>
              </a:defRPr>
            </a:lvl3pPr>
            <a:lvl4pPr marL="1828800" lvl="3" indent="-228600" algn="l">
              <a:spcBef>
                <a:spcPts val="233"/>
              </a:spcBef>
              <a:spcAft>
                <a:spcPts val="0"/>
              </a:spcAft>
              <a:buClr>
                <a:srgbClr val="8B8B8B"/>
              </a:buClr>
              <a:buSzPts val="1167"/>
              <a:buNone/>
              <a:defRPr sz="1167">
                <a:solidFill>
                  <a:srgbClr val="8B8B8B"/>
                </a:solidFill>
              </a:defRPr>
            </a:lvl4pPr>
            <a:lvl5pPr marL="2286000" lvl="4" indent="-228600" algn="l">
              <a:spcBef>
                <a:spcPts val="233"/>
              </a:spcBef>
              <a:spcAft>
                <a:spcPts val="0"/>
              </a:spcAft>
              <a:buClr>
                <a:srgbClr val="8B8B8B"/>
              </a:buClr>
              <a:buSzPts val="1167"/>
              <a:buNone/>
              <a:defRPr sz="1167">
                <a:solidFill>
                  <a:srgbClr val="8B8B8B"/>
                </a:solidFill>
              </a:defRPr>
            </a:lvl5pPr>
            <a:lvl6pPr marL="2743200" lvl="5" indent="-228600" algn="l">
              <a:spcBef>
                <a:spcPts val="233"/>
              </a:spcBef>
              <a:spcAft>
                <a:spcPts val="0"/>
              </a:spcAft>
              <a:buClr>
                <a:srgbClr val="8B8B8B"/>
              </a:buClr>
              <a:buSzPts val="1167"/>
              <a:buNone/>
              <a:defRPr sz="1167">
                <a:solidFill>
                  <a:srgbClr val="8B8B8B"/>
                </a:solidFill>
              </a:defRPr>
            </a:lvl6pPr>
            <a:lvl7pPr marL="3200400" lvl="6" indent="-228600" algn="l">
              <a:spcBef>
                <a:spcPts val="233"/>
              </a:spcBef>
              <a:spcAft>
                <a:spcPts val="0"/>
              </a:spcAft>
              <a:buClr>
                <a:srgbClr val="8B8B8B"/>
              </a:buClr>
              <a:buSzPts val="1167"/>
              <a:buNone/>
              <a:defRPr sz="1167">
                <a:solidFill>
                  <a:srgbClr val="8B8B8B"/>
                </a:solidFill>
              </a:defRPr>
            </a:lvl7pPr>
            <a:lvl8pPr marL="3657600" lvl="7" indent="-228600" algn="l">
              <a:spcBef>
                <a:spcPts val="233"/>
              </a:spcBef>
              <a:spcAft>
                <a:spcPts val="0"/>
              </a:spcAft>
              <a:buClr>
                <a:srgbClr val="8B8B8B"/>
              </a:buClr>
              <a:buSzPts val="1167"/>
              <a:buNone/>
              <a:defRPr sz="1167">
                <a:solidFill>
                  <a:srgbClr val="8B8B8B"/>
                </a:solidFill>
              </a:defRPr>
            </a:lvl8pPr>
            <a:lvl9pPr marL="4114800" lvl="8" indent="-228600" algn="l">
              <a:spcBef>
                <a:spcPts val="233"/>
              </a:spcBef>
              <a:spcAft>
                <a:spcPts val="0"/>
              </a:spcAft>
              <a:buClr>
                <a:srgbClr val="8B8B8B"/>
              </a:buClr>
              <a:buSzPts val="1167"/>
              <a:buNone/>
              <a:defRPr sz="1167">
                <a:solidFill>
                  <a:srgbClr val="8B8B8B"/>
                </a:solidFill>
              </a:defRPr>
            </a:lvl9pPr>
          </a:lstStyle>
          <a:p>
            <a:endParaRPr/>
          </a:p>
        </p:txBody>
      </p:sp>
      <p:sp>
        <p:nvSpPr>
          <p:cNvPr id="21" name="Google Shape;21;p2"/>
          <p:cNvSpPr txBox="1">
            <a:spLocks noGrp="1"/>
          </p:cNvSpPr>
          <p:nvPr>
            <p:ph type="body" idx="2"/>
          </p:nvPr>
        </p:nvSpPr>
        <p:spPr>
          <a:xfrm>
            <a:off x="1052513" y="1184141"/>
            <a:ext cx="5297674" cy="800089"/>
          </a:xfrm>
          <a:prstGeom prst="rect">
            <a:avLst/>
          </a:prstGeom>
          <a:noFill/>
          <a:ln>
            <a:noFill/>
          </a:ln>
        </p:spPr>
        <p:txBody>
          <a:bodyPr spcFirstLastPara="1" wrap="square" lIns="91425" tIns="45700" rIns="91425" bIns="45700" anchor="b" anchorCtr="0">
            <a:noAutofit/>
          </a:bodyPr>
          <a:lstStyle>
            <a:lvl1pPr marL="457200" lvl="0" indent="-228600" algn="l">
              <a:spcBef>
                <a:spcPts val="320"/>
              </a:spcBef>
              <a:spcAft>
                <a:spcPts val="0"/>
              </a:spcAft>
              <a:buClr>
                <a:schemeClr val="dk1"/>
              </a:buClr>
              <a:buSzPts val="1600"/>
              <a:buNone/>
              <a:defRPr sz="1600">
                <a:solidFill>
                  <a:schemeClr val="dk1"/>
                </a:solidFill>
                <a:latin typeface="Helvetica Neue"/>
                <a:ea typeface="Helvetica Neue"/>
                <a:cs typeface="Helvetica Neue"/>
                <a:sym typeface="Helvetica Neue"/>
              </a:defRPr>
            </a:lvl1pPr>
            <a:lvl2pPr marL="914400" lvl="1" indent="-228600" algn="l">
              <a:spcBef>
                <a:spcPts val="300"/>
              </a:spcBef>
              <a:spcAft>
                <a:spcPts val="0"/>
              </a:spcAft>
              <a:buClr>
                <a:srgbClr val="8B8B8B"/>
              </a:buClr>
              <a:buSzPts val="1500"/>
              <a:buNone/>
              <a:defRPr sz="1500">
                <a:solidFill>
                  <a:srgbClr val="8B8B8B"/>
                </a:solidFill>
              </a:defRPr>
            </a:lvl2pPr>
            <a:lvl3pPr marL="1371600" lvl="2" indent="-228600" algn="l">
              <a:spcBef>
                <a:spcPts val="267"/>
              </a:spcBef>
              <a:spcAft>
                <a:spcPts val="0"/>
              </a:spcAft>
              <a:buClr>
                <a:srgbClr val="8B8B8B"/>
              </a:buClr>
              <a:buSzPts val="1333"/>
              <a:buNone/>
              <a:defRPr sz="1333">
                <a:solidFill>
                  <a:srgbClr val="8B8B8B"/>
                </a:solidFill>
              </a:defRPr>
            </a:lvl3pPr>
            <a:lvl4pPr marL="1828800" lvl="3" indent="-228600" algn="l">
              <a:spcBef>
                <a:spcPts val="233"/>
              </a:spcBef>
              <a:spcAft>
                <a:spcPts val="0"/>
              </a:spcAft>
              <a:buClr>
                <a:srgbClr val="8B8B8B"/>
              </a:buClr>
              <a:buSzPts val="1167"/>
              <a:buNone/>
              <a:defRPr sz="1167">
                <a:solidFill>
                  <a:srgbClr val="8B8B8B"/>
                </a:solidFill>
              </a:defRPr>
            </a:lvl4pPr>
            <a:lvl5pPr marL="2286000" lvl="4" indent="-228600" algn="l">
              <a:spcBef>
                <a:spcPts val="233"/>
              </a:spcBef>
              <a:spcAft>
                <a:spcPts val="0"/>
              </a:spcAft>
              <a:buClr>
                <a:srgbClr val="8B8B8B"/>
              </a:buClr>
              <a:buSzPts val="1167"/>
              <a:buNone/>
              <a:defRPr sz="1167">
                <a:solidFill>
                  <a:srgbClr val="8B8B8B"/>
                </a:solidFill>
              </a:defRPr>
            </a:lvl5pPr>
            <a:lvl6pPr marL="2743200" lvl="5" indent="-228600" algn="l">
              <a:spcBef>
                <a:spcPts val="233"/>
              </a:spcBef>
              <a:spcAft>
                <a:spcPts val="0"/>
              </a:spcAft>
              <a:buClr>
                <a:srgbClr val="8B8B8B"/>
              </a:buClr>
              <a:buSzPts val="1167"/>
              <a:buNone/>
              <a:defRPr sz="1167">
                <a:solidFill>
                  <a:srgbClr val="8B8B8B"/>
                </a:solidFill>
              </a:defRPr>
            </a:lvl6pPr>
            <a:lvl7pPr marL="3200400" lvl="6" indent="-228600" algn="l">
              <a:spcBef>
                <a:spcPts val="233"/>
              </a:spcBef>
              <a:spcAft>
                <a:spcPts val="0"/>
              </a:spcAft>
              <a:buClr>
                <a:srgbClr val="8B8B8B"/>
              </a:buClr>
              <a:buSzPts val="1167"/>
              <a:buNone/>
              <a:defRPr sz="1167">
                <a:solidFill>
                  <a:srgbClr val="8B8B8B"/>
                </a:solidFill>
              </a:defRPr>
            </a:lvl7pPr>
            <a:lvl8pPr marL="3657600" lvl="7" indent="-228600" algn="l">
              <a:spcBef>
                <a:spcPts val="233"/>
              </a:spcBef>
              <a:spcAft>
                <a:spcPts val="0"/>
              </a:spcAft>
              <a:buClr>
                <a:srgbClr val="8B8B8B"/>
              </a:buClr>
              <a:buSzPts val="1167"/>
              <a:buNone/>
              <a:defRPr sz="1167">
                <a:solidFill>
                  <a:srgbClr val="8B8B8B"/>
                </a:solidFill>
              </a:defRPr>
            </a:lvl8pPr>
            <a:lvl9pPr marL="4114800" lvl="8" indent="-228600" algn="l">
              <a:spcBef>
                <a:spcPts val="233"/>
              </a:spcBef>
              <a:spcAft>
                <a:spcPts val="0"/>
              </a:spcAft>
              <a:buClr>
                <a:srgbClr val="8B8B8B"/>
              </a:buClr>
              <a:buSzPts val="1167"/>
              <a:buNone/>
              <a:defRPr sz="1167">
                <a:solidFill>
                  <a:srgbClr val="8B8B8B"/>
                </a:solidFill>
              </a:defRPr>
            </a:lvl9pPr>
          </a:lstStyle>
          <a:p>
            <a:endParaRPr/>
          </a:p>
        </p:txBody>
      </p:sp>
      <p:sp>
        <p:nvSpPr>
          <p:cNvPr id="22" name="Google Shape;22;p2"/>
          <p:cNvSpPr txBox="1">
            <a:spLocks noGrp="1"/>
          </p:cNvSpPr>
          <p:nvPr>
            <p:ph type="dt" idx="10"/>
          </p:nvPr>
        </p:nvSpPr>
        <p:spPr>
          <a:xfrm>
            <a:off x="762000" y="5397501"/>
            <a:ext cx="2370667" cy="30559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atin typeface="Helvetica Neue Light"/>
                <a:ea typeface="Helvetica Neue Light"/>
                <a:cs typeface="Helvetica Neue Light"/>
                <a:sym typeface="Helvetica Neue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2"/>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1pPr>
            <a:lvl2pPr marL="0" marR="0" lvl="1"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2pPr>
            <a:lvl3pPr marL="0" marR="0" lvl="2"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3pPr>
            <a:lvl4pPr marL="0" marR="0" lvl="3"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4pPr>
            <a:lvl5pPr marL="0" marR="0" lvl="4"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5pPr>
            <a:lvl6pPr marL="0" marR="0" lvl="5"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6pPr>
            <a:lvl7pPr marL="0" marR="0" lvl="6"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7pPr>
            <a:lvl8pPr marL="0" marR="0" lvl="7"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8pPr>
            <a:lvl9pPr marL="0" marR="0" lvl="8"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3"/>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60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lvl1pPr marL="457200" lvl="0" indent="-393700" algn="l">
              <a:spcBef>
                <a:spcPts val="520"/>
              </a:spcBef>
              <a:spcAft>
                <a:spcPts val="0"/>
              </a:spcAft>
              <a:buClr>
                <a:schemeClr val="dk1"/>
              </a:buClr>
              <a:buSzPts val="2600"/>
              <a:buChar char="•"/>
              <a:defRPr sz="2600">
                <a:latin typeface="Helvetica Neue"/>
                <a:ea typeface="Helvetica Neue"/>
                <a:cs typeface="Helvetica Neue"/>
                <a:sym typeface="Helvetica Neue"/>
              </a:defRPr>
            </a:lvl1pPr>
            <a:lvl2pPr marL="914400" lvl="1" indent="-374650" algn="l">
              <a:spcBef>
                <a:spcPts val="460"/>
              </a:spcBef>
              <a:spcAft>
                <a:spcPts val="0"/>
              </a:spcAft>
              <a:buClr>
                <a:schemeClr val="dk1"/>
              </a:buClr>
              <a:buSzPts val="2300"/>
              <a:buChar char="–"/>
              <a:defRPr sz="2300">
                <a:latin typeface="Helvetica Neue"/>
                <a:ea typeface="Helvetica Neue"/>
                <a:cs typeface="Helvetica Neue"/>
                <a:sym typeface="Helvetica Neue"/>
              </a:defRPr>
            </a:lvl2pPr>
            <a:lvl3pPr marL="1371600" lvl="2" indent="-355600" algn="l">
              <a:spcBef>
                <a:spcPts val="400"/>
              </a:spcBef>
              <a:spcAft>
                <a:spcPts val="0"/>
              </a:spcAft>
              <a:buClr>
                <a:schemeClr val="dk1"/>
              </a:buClr>
              <a:buSzPts val="2000"/>
              <a:buChar char="•"/>
              <a:defRPr>
                <a:latin typeface="Helvetica Neue"/>
                <a:ea typeface="Helvetica Neue"/>
                <a:cs typeface="Helvetica Neue"/>
                <a:sym typeface="Helvetica Neue"/>
              </a:defRPr>
            </a:lvl3pPr>
            <a:lvl4pPr marL="1828800" lvl="3" indent="-336550" algn="l">
              <a:spcBef>
                <a:spcPts val="340"/>
              </a:spcBef>
              <a:spcAft>
                <a:spcPts val="0"/>
              </a:spcAft>
              <a:buClr>
                <a:schemeClr val="dk1"/>
              </a:buClr>
              <a:buSzPts val="1700"/>
              <a:buChar char="–"/>
              <a:defRPr sz="1700">
                <a:latin typeface="Helvetica Neue"/>
                <a:ea typeface="Helvetica Neue"/>
                <a:cs typeface="Helvetica Neue"/>
                <a:sym typeface="Helvetica Neue"/>
              </a:defRPr>
            </a:lvl4pPr>
            <a:lvl5pPr marL="2286000" lvl="4" indent="-336550" algn="l">
              <a:spcBef>
                <a:spcPts val="340"/>
              </a:spcBef>
              <a:spcAft>
                <a:spcPts val="0"/>
              </a:spcAft>
              <a:buClr>
                <a:schemeClr val="dk1"/>
              </a:buClr>
              <a:buSzPts val="1700"/>
              <a:buChar char="»"/>
              <a:defRPr sz="1700">
                <a:latin typeface="Helvetica Neue"/>
                <a:ea typeface="Helvetica Neue"/>
                <a:cs typeface="Helvetica Neue"/>
                <a:sym typeface="Helvetica Neu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3"/>
          <p:cNvSpPr txBox="1">
            <a:spLocks noGrp="1"/>
          </p:cNvSpPr>
          <p:nvPr>
            <p:ph type="dt" idx="10"/>
          </p:nvPr>
        </p:nvSpPr>
        <p:spPr>
          <a:xfrm>
            <a:off x="762000" y="5397501"/>
            <a:ext cx="2370667" cy="30559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1pPr>
            <a:lvl2pPr marL="0" marR="0" lvl="1"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2pPr>
            <a:lvl3pPr marL="0" marR="0" lvl="2"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3pPr>
            <a:lvl4pPr marL="0" marR="0" lvl="3"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4pPr>
            <a:lvl5pPr marL="0" marR="0" lvl="4"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5pPr>
            <a:lvl6pPr marL="0" marR="0" lvl="5"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6pPr>
            <a:lvl7pPr marL="0" marR="0" lvl="6"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7pPr>
            <a:lvl8pPr marL="0" marR="0" lvl="7"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8pPr>
            <a:lvl9pPr marL="0" marR="0" lvl="8"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3600">
                <a:latin typeface="Helvetica Neue"/>
                <a:ea typeface="Helvetica Neue"/>
                <a:cs typeface="Helvetica Neue"/>
                <a:sym typeface="Helvetica Neu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508000" y="1333501"/>
            <a:ext cx="4487333" cy="3771636"/>
          </a:xfrm>
          <a:prstGeom prst="rect">
            <a:avLst/>
          </a:prstGeom>
          <a:noFill/>
          <a:ln>
            <a:noFill/>
          </a:ln>
        </p:spPr>
        <p:txBody>
          <a:bodyPr spcFirstLastPara="1" wrap="square" lIns="91425" tIns="45700" rIns="91425" bIns="45700" anchor="t" anchorCtr="0">
            <a:noAutofit/>
          </a:bodyPr>
          <a:lstStyle>
            <a:lvl1pPr marL="457200" lvl="0" indent="-374650" algn="l">
              <a:spcBef>
                <a:spcPts val="460"/>
              </a:spcBef>
              <a:spcAft>
                <a:spcPts val="0"/>
              </a:spcAft>
              <a:buClr>
                <a:schemeClr val="dk1"/>
              </a:buClr>
              <a:buSzPts val="2300"/>
              <a:buChar char="•"/>
              <a:defRPr sz="2300">
                <a:latin typeface="Helvetica Neue"/>
                <a:ea typeface="Helvetica Neue"/>
                <a:cs typeface="Helvetica Neue"/>
                <a:sym typeface="Helvetica Neue"/>
              </a:defRPr>
            </a:lvl1pPr>
            <a:lvl2pPr marL="914400" lvl="1" indent="-355600" algn="l">
              <a:spcBef>
                <a:spcPts val="400"/>
              </a:spcBef>
              <a:spcAft>
                <a:spcPts val="0"/>
              </a:spcAft>
              <a:buClr>
                <a:schemeClr val="dk1"/>
              </a:buClr>
              <a:buSzPts val="2000"/>
              <a:buChar char="–"/>
              <a:defRPr sz="2000">
                <a:latin typeface="Helvetica Neue"/>
                <a:ea typeface="Helvetica Neue"/>
                <a:cs typeface="Helvetica Neue"/>
                <a:sym typeface="Helvetica Neue"/>
              </a:defRPr>
            </a:lvl2pPr>
            <a:lvl3pPr marL="1371600" lvl="2" indent="-336550" algn="l">
              <a:spcBef>
                <a:spcPts val="340"/>
              </a:spcBef>
              <a:spcAft>
                <a:spcPts val="0"/>
              </a:spcAft>
              <a:buClr>
                <a:schemeClr val="dk1"/>
              </a:buClr>
              <a:buSzPts val="1700"/>
              <a:buChar char="•"/>
              <a:defRPr sz="1700">
                <a:latin typeface="Helvetica Neue"/>
                <a:ea typeface="Helvetica Neue"/>
                <a:cs typeface="Helvetica Neue"/>
                <a:sym typeface="Helvetica Neue"/>
              </a:defRPr>
            </a:lvl3pPr>
            <a:lvl4pPr marL="1828800" lvl="3" indent="-323850" algn="l">
              <a:spcBef>
                <a:spcPts val="300"/>
              </a:spcBef>
              <a:spcAft>
                <a:spcPts val="0"/>
              </a:spcAft>
              <a:buClr>
                <a:schemeClr val="dk1"/>
              </a:buClr>
              <a:buSzPts val="1500"/>
              <a:buChar char="–"/>
              <a:defRPr sz="1500">
                <a:latin typeface="Helvetica Neue"/>
                <a:ea typeface="Helvetica Neue"/>
                <a:cs typeface="Helvetica Neue"/>
                <a:sym typeface="Helvetica Neue"/>
              </a:defRPr>
            </a:lvl4pPr>
            <a:lvl5pPr marL="2286000" lvl="4" indent="-323850" algn="l">
              <a:spcBef>
                <a:spcPts val="300"/>
              </a:spcBef>
              <a:spcAft>
                <a:spcPts val="0"/>
              </a:spcAft>
              <a:buClr>
                <a:schemeClr val="dk1"/>
              </a:buClr>
              <a:buSzPts val="1500"/>
              <a:buChar char="»"/>
              <a:defRPr sz="1500">
                <a:latin typeface="Helvetica Neue"/>
                <a:ea typeface="Helvetica Neue"/>
                <a:cs typeface="Helvetica Neue"/>
                <a:sym typeface="Helvetica Neue"/>
              </a:defRPr>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34" name="Google Shape;34;p4"/>
          <p:cNvSpPr txBox="1">
            <a:spLocks noGrp="1"/>
          </p:cNvSpPr>
          <p:nvPr>
            <p:ph type="body" idx="2"/>
          </p:nvPr>
        </p:nvSpPr>
        <p:spPr>
          <a:xfrm>
            <a:off x="5164667" y="1333501"/>
            <a:ext cx="4487333" cy="3771636"/>
          </a:xfrm>
          <a:prstGeom prst="rect">
            <a:avLst/>
          </a:prstGeom>
          <a:noFill/>
          <a:ln>
            <a:noFill/>
          </a:ln>
        </p:spPr>
        <p:txBody>
          <a:bodyPr spcFirstLastPara="1" wrap="square" lIns="91425" tIns="45700" rIns="91425" bIns="45700" anchor="t" anchorCtr="0">
            <a:noAutofit/>
          </a:bodyPr>
          <a:lstStyle>
            <a:lvl1pPr marL="457200" lvl="0" indent="-374650" algn="l">
              <a:spcBef>
                <a:spcPts val="460"/>
              </a:spcBef>
              <a:spcAft>
                <a:spcPts val="0"/>
              </a:spcAft>
              <a:buClr>
                <a:schemeClr val="dk1"/>
              </a:buClr>
              <a:buSzPts val="2300"/>
              <a:buChar char="•"/>
              <a:defRPr sz="2300">
                <a:latin typeface="Helvetica Neue"/>
                <a:ea typeface="Helvetica Neue"/>
                <a:cs typeface="Helvetica Neue"/>
                <a:sym typeface="Helvetica Neue"/>
              </a:defRPr>
            </a:lvl1pPr>
            <a:lvl2pPr marL="914400" lvl="1" indent="-355600" algn="l">
              <a:spcBef>
                <a:spcPts val="400"/>
              </a:spcBef>
              <a:spcAft>
                <a:spcPts val="0"/>
              </a:spcAft>
              <a:buClr>
                <a:schemeClr val="dk1"/>
              </a:buClr>
              <a:buSzPts val="2000"/>
              <a:buChar char="–"/>
              <a:defRPr sz="2000">
                <a:latin typeface="Helvetica Neue"/>
                <a:ea typeface="Helvetica Neue"/>
                <a:cs typeface="Helvetica Neue"/>
                <a:sym typeface="Helvetica Neue"/>
              </a:defRPr>
            </a:lvl2pPr>
            <a:lvl3pPr marL="1371600" lvl="2" indent="-336550" algn="l">
              <a:spcBef>
                <a:spcPts val="340"/>
              </a:spcBef>
              <a:spcAft>
                <a:spcPts val="0"/>
              </a:spcAft>
              <a:buClr>
                <a:schemeClr val="dk1"/>
              </a:buClr>
              <a:buSzPts val="1700"/>
              <a:buChar char="•"/>
              <a:defRPr sz="1700">
                <a:latin typeface="Helvetica Neue"/>
                <a:ea typeface="Helvetica Neue"/>
                <a:cs typeface="Helvetica Neue"/>
                <a:sym typeface="Helvetica Neue"/>
              </a:defRPr>
            </a:lvl3pPr>
            <a:lvl4pPr marL="1828800" lvl="3" indent="-323850" algn="l">
              <a:spcBef>
                <a:spcPts val="300"/>
              </a:spcBef>
              <a:spcAft>
                <a:spcPts val="0"/>
              </a:spcAft>
              <a:buClr>
                <a:schemeClr val="dk1"/>
              </a:buClr>
              <a:buSzPts val="1500"/>
              <a:buChar char="–"/>
              <a:defRPr sz="1500">
                <a:latin typeface="Helvetica Neue"/>
                <a:ea typeface="Helvetica Neue"/>
                <a:cs typeface="Helvetica Neue"/>
                <a:sym typeface="Helvetica Neue"/>
              </a:defRPr>
            </a:lvl4pPr>
            <a:lvl5pPr marL="2286000" lvl="4" indent="-323850" algn="l">
              <a:spcBef>
                <a:spcPts val="300"/>
              </a:spcBef>
              <a:spcAft>
                <a:spcPts val="0"/>
              </a:spcAft>
              <a:buClr>
                <a:schemeClr val="dk1"/>
              </a:buClr>
              <a:buSzPts val="1500"/>
              <a:buChar char="»"/>
              <a:defRPr sz="1500">
                <a:latin typeface="Helvetica Neue"/>
                <a:ea typeface="Helvetica Neue"/>
                <a:cs typeface="Helvetica Neue"/>
                <a:sym typeface="Helvetica Neue"/>
              </a:defRPr>
            </a:lvl5pPr>
            <a:lvl6pPr marL="2743200" lvl="5" indent="-323850" algn="l">
              <a:spcBef>
                <a:spcPts val="300"/>
              </a:spcBef>
              <a:spcAft>
                <a:spcPts val="0"/>
              </a:spcAft>
              <a:buClr>
                <a:schemeClr val="dk1"/>
              </a:buClr>
              <a:buSzPts val="1500"/>
              <a:buChar char="•"/>
              <a:defRPr sz="1500"/>
            </a:lvl6pPr>
            <a:lvl7pPr marL="3200400" lvl="6" indent="-323850" algn="l">
              <a:spcBef>
                <a:spcPts val="300"/>
              </a:spcBef>
              <a:spcAft>
                <a:spcPts val="0"/>
              </a:spcAft>
              <a:buClr>
                <a:schemeClr val="dk1"/>
              </a:buClr>
              <a:buSzPts val="1500"/>
              <a:buChar char="•"/>
              <a:defRPr sz="1500"/>
            </a:lvl7pPr>
            <a:lvl8pPr marL="3657600" lvl="7" indent="-323850" algn="l">
              <a:spcBef>
                <a:spcPts val="300"/>
              </a:spcBef>
              <a:spcAft>
                <a:spcPts val="0"/>
              </a:spcAft>
              <a:buClr>
                <a:schemeClr val="dk1"/>
              </a:buClr>
              <a:buSzPts val="1500"/>
              <a:buChar char="•"/>
              <a:defRPr sz="1500"/>
            </a:lvl8pPr>
            <a:lvl9pPr marL="4114800" lvl="8" indent="-323850" algn="l">
              <a:spcBef>
                <a:spcPts val="300"/>
              </a:spcBef>
              <a:spcAft>
                <a:spcPts val="0"/>
              </a:spcAft>
              <a:buClr>
                <a:schemeClr val="dk1"/>
              </a:buClr>
              <a:buSzPts val="1500"/>
              <a:buChar char="•"/>
              <a:defRPr sz="1500"/>
            </a:lvl9pPr>
          </a:lstStyle>
          <a:p>
            <a:endParaRPr/>
          </a:p>
        </p:txBody>
      </p:sp>
      <p:sp>
        <p:nvSpPr>
          <p:cNvPr id="35" name="Google Shape;35;p4"/>
          <p:cNvSpPr txBox="1">
            <a:spLocks noGrp="1"/>
          </p:cNvSpPr>
          <p:nvPr>
            <p:ph type="dt" idx="10"/>
          </p:nvPr>
        </p:nvSpPr>
        <p:spPr>
          <a:xfrm>
            <a:off x="762000" y="5397501"/>
            <a:ext cx="2370667" cy="30559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1pPr>
            <a:lvl2pPr marL="0" marR="0" lvl="1"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2pPr>
            <a:lvl3pPr marL="0" marR="0" lvl="2"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3pPr>
            <a:lvl4pPr marL="0" marR="0" lvl="3"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4pPr>
            <a:lvl5pPr marL="0" marR="0" lvl="4"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5pPr>
            <a:lvl6pPr marL="0" marR="0" lvl="5"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6pPr>
            <a:lvl7pPr marL="0" marR="0" lvl="6"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7pPr>
            <a:lvl8pPr marL="0" marR="0" lvl="7"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8pPr>
            <a:lvl9pPr marL="0" marR="0" lvl="8" indent="0" algn="r">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linje.png"/>
          <p:cNvPicPr preferRelativeResize="0"/>
          <p:nvPr/>
        </p:nvPicPr>
        <p:blipFill rotWithShape="1">
          <a:blip r:embed="rId5">
            <a:alphaModFix/>
          </a:blip>
          <a:srcRect/>
          <a:stretch/>
        </p:blipFill>
        <p:spPr>
          <a:xfrm>
            <a:off x="0" y="5412053"/>
            <a:ext cx="10160000" cy="302948"/>
          </a:xfrm>
          <a:prstGeom prst="rect">
            <a:avLst/>
          </a:prstGeom>
          <a:noFill/>
          <a:ln>
            <a:noFill/>
          </a:ln>
        </p:spPr>
      </p:pic>
      <p:sp>
        <p:nvSpPr>
          <p:cNvPr id="11" name="Google Shape;11;p1"/>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333" b="0" i="0" u="none" strike="noStrike" cap="none">
                <a:solidFill>
                  <a:schemeClr val="dk1"/>
                </a:solidFill>
                <a:latin typeface="Georgia"/>
                <a:ea typeface="Georgia"/>
                <a:cs typeface="Georgia"/>
                <a:sym typeface="Georgia"/>
              </a:defRPr>
            </a:lvl1pPr>
            <a:lvl2pPr marR="0" lvl="1" algn="l" rtl="0">
              <a:spcBef>
                <a:spcPts val="0"/>
              </a:spcBef>
              <a:spcAft>
                <a:spcPts val="0"/>
              </a:spcAft>
              <a:buSzPts val="1400"/>
              <a:buNone/>
              <a:defRPr sz="3333"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3333"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3333"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3333"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3666"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3666"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3666"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3666" b="0" i="0" u="none" strike="noStrike" cap="none">
                <a:solidFill>
                  <a:schemeClr val="dk1"/>
                </a:solidFill>
                <a:latin typeface="Georgia"/>
                <a:ea typeface="Georgia"/>
                <a:cs typeface="Georgia"/>
                <a:sym typeface="Georgia"/>
              </a:defRPr>
            </a:lvl9pPr>
          </a:lstStyle>
          <a:p>
            <a:endParaRPr/>
          </a:p>
        </p:txBody>
      </p:sp>
      <p:sp>
        <p:nvSpPr>
          <p:cNvPr id="12" name="Google Shape;12;p1"/>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lvl1pPr marL="457200" marR="0" lvl="0"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1pPr>
            <a:lvl2pPr marL="914400" marR="0" lvl="1" indent="-376745" algn="l" rtl="0">
              <a:spcBef>
                <a:spcPts val="467"/>
              </a:spcBef>
              <a:spcAft>
                <a:spcPts val="0"/>
              </a:spcAft>
              <a:buClr>
                <a:schemeClr val="dk1"/>
              </a:buClr>
              <a:buSzPts val="2333"/>
              <a:buFont typeface="Arial"/>
              <a:buChar char="–"/>
              <a:defRPr sz="2333" b="0" i="0" u="none" strike="noStrike" cap="none">
                <a:solidFill>
                  <a:schemeClr val="dk1"/>
                </a:solidFill>
                <a:latin typeface="Arial"/>
                <a:ea typeface="Arial"/>
                <a:cs typeface="Arial"/>
                <a:sym typeface="Arial"/>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3" name="Google Shape;13;p1"/>
          <p:cNvSpPr/>
          <p:nvPr/>
        </p:nvSpPr>
        <p:spPr>
          <a:xfrm>
            <a:off x="0" y="5397500"/>
            <a:ext cx="10160000" cy="317500"/>
          </a:xfrm>
          <a:prstGeom prst="rect">
            <a:avLst/>
          </a:prstGeom>
          <a:solidFill>
            <a:srgbClr val="61AFCA"/>
          </a:solidFill>
          <a:ln w="25400" cap="flat" cmpd="sng">
            <a:solidFill>
              <a:srgbClr val="F9F9F9">
                <a:alpha val="49411"/>
              </a:srgbClr>
            </a:solidFill>
            <a:prstDash val="solid"/>
            <a:round/>
            <a:headEnd type="none" w="sm" len="sm"/>
            <a:tailEnd type="none" w="sm" len="sm"/>
          </a:ln>
        </p:spPr>
        <p:txBody>
          <a:bodyPr spcFirstLastPara="1" wrap="square" lIns="76175" tIns="76175" rIns="76175" bIns="76175" anchor="ctr" anchorCtr="0">
            <a:noAutofit/>
          </a:bodyPr>
          <a:lstStyle/>
          <a:p>
            <a:pPr marL="0" marR="0" lvl="0" indent="0" algn="l" rtl="0">
              <a:spcBef>
                <a:spcPts val="0"/>
              </a:spcBef>
              <a:spcAft>
                <a:spcPts val="0"/>
              </a:spcAft>
              <a:buNone/>
            </a:pPr>
            <a:endParaRPr sz="3000" b="0" i="0" u="none" strike="noStrike" cap="none">
              <a:solidFill>
                <a:srgbClr val="FFFFFF"/>
              </a:solidFill>
              <a:latin typeface="Helvetica Neue"/>
              <a:ea typeface="Helvetica Neue"/>
              <a:cs typeface="Helvetica Neue"/>
              <a:sym typeface="Helvetica Neue"/>
            </a:endParaRPr>
          </a:p>
        </p:txBody>
      </p:sp>
      <p:sp>
        <p:nvSpPr>
          <p:cNvPr id="14" name="Google Shape;14;p1"/>
          <p:cNvSpPr txBox="1">
            <a:spLocks noGrp="1"/>
          </p:cNvSpPr>
          <p:nvPr>
            <p:ph type="dt" idx="10"/>
          </p:nvPr>
        </p:nvSpPr>
        <p:spPr>
          <a:xfrm>
            <a:off x="762000" y="5397501"/>
            <a:ext cx="2370667" cy="30559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750" b="0" i="0" u="none" strike="noStrike" cap="none">
                <a:solidFill>
                  <a:schemeClr val="lt1"/>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750" b="0" i="0" u="none" strike="noStrike" cap="none">
                <a:solidFill>
                  <a:srgbClr val="FFFFFF"/>
                </a:solidFill>
                <a:latin typeface="Helvetica Neue Light"/>
                <a:ea typeface="Helvetica Neue Light"/>
                <a:cs typeface="Helvetica Neue Light"/>
                <a:sym typeface="Helvetica Neue Light"/>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1"/>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1pPr>
            <a:lvl2pPr marL="0" marR="0" lvl="1" indent="0" algn="r" rtl="0">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2pPr>
            <a:lvl3pPr marL="0" marR="0" lvl="2" indent="0" algn="r" rtl="0">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3pPr>
            <a:lvl4pPr marL="0" marR="0" lvl="3" indent="0" algn="r" rtl="0">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4pPr>
            <a:lvl5pPr marL="0" marR="0" lvl="4" indent="0" algn="r" rtl="0">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5pPr>
            <a:lvl6pPr marL="0" marR="0" lvl="5" indent="0" algn="r" rtl="0">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6pPr>
            <a:lvl7pPr marL="0" marR="0" lvl="6" indent="0" algn="r" rtl="0">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7pPr>
            <a:lvl8pPr marL="0" marR="0" lvl="7" indent="0" algn="r" rtl="0">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8pPr>
            <a:lvl9pPr marL="0" marR="0" lvl="8" indent="0" algn="r" rtl="0">
              <a:spcBef>
                <a:spcPts val="0"/>
              </a:spcBef>
              <a:spcAft>
                <a:spcPts val="0"/>
              </a:spcAft>
              <a:buNone/>
              <a:defRPr sz="750" b="0" i="0" u="none" strike="noStrike" cap="none">
                <a:solidFill>
                  <a:schemeClr val="lt1"/>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GB"/>
              <a:t>‹#›</a:t>
            </a:fld>
            <a:endParaRPr/>
          </a:p>
        </p:txBody>
      </p:sp>
      <p:pic>
        <p:nvPicPr>
          <p:cNvPr id="17" name="Google Shape;17;p1"/>
          <p:cNvPicPr preferRelativeResize="0"/>
          <p:nvPr/>
        </p:nvPicPr>
        <p:blipFill rotWithShape="1">
          <a:blip r:embed="rId6">
            <a:alphaModFix/>
          </a:blip>
          <a:srcRect/>
          <a:stretch/>
        </p:blipFill>
        <p:spPr>
          <a:xfrm>
            <a:off x="9534632" y="5452285"/>
            <a:ext cx="579915" cy="25129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hbr.org/2012/10/data-scientist-the-sexiest-job-of-the-21st-centu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youtube.com/watch?v=JrRS8qRYXCQ" TargetMode="External"/><Relationship Id="rId5" Type="http://schemas.openxmlformats.org/officeDocument/2006/relationships/hyperlink" Target="http://www.youtube.com/watch?v=dk3oc1Hr62g" TargetMode="External"/><Relationship Id="rId4" Type="http://schemas.openxmlformats.org/officeDocument/2006/relationships/hyperlink" Target="http://www.techworld.com/big-data/how-ai-is-fuelling-car-industry-3629072/"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bmw.com/en/automotive-life/autonomous-driving.html"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youtube.com/watch?v=cNZPRsrwumQ"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hyperlink" Target="https://www.youtube.com/watch?v=vjSohj-Iclc" TargetMode="External"/><Relationship Id="rId4" Type="http://schemas.openxmlformats.org/officeDocument/2006/relationships/hyperlink" Target="https://www.youtube.com/watch?v=wE3fmFTtP9g"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1196528" y="3497573"/>
            <a:ext cx="7699896" cy="142533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dirty="0"/>
              <a:t>IKT200 –	INTRODUKSJON TIL </a:t>
            </a:r>
            <a:br>
              <a:rPr lang="en-GB" b="0" dirty="0"/>
            </a:br>
            <a:r>
              <a:rPr lang="en-GB" b="0" dirty="0"/>
              <a:t>		</a:t>
            </a:r>
            <a:r>
              <a:rPr lang="en-GB" b="0" dirty="0" smtClean="0"/>
              <a:t>INTELLIGENTE </a:t>
            </a:r>
            <a:r>
              <a:rPr lang="en-GB" b="0" dirty="0"/>
              <a:t>SYSTEMER</a:t>
            </a:r>
            <a:br>
              <a:rPr lang="en-GB" b="0" dirty="0"/>
            </a:br>
            <a:r>
              <a:rPr lang="en-GB" sz="2000" b="0" dirty="0"/>
              <a:t>IKT200 - INTRODUCTION TO INTELLIGENT SYSTEMS</a:t>
            </a:r>
            <a:endParaRPr sz="2000" b="0" dirty="0"/>
          </a:p>
        </p:txBody>
      </p:sp>
      <p:sp>
        <p:nvSpPr>
          <p:cNvPr id="44" name="Google Shape;44;p5"/>
          <p:cNvSpPr txBox="1">
            <a:spLocks noGrp="1"/>
          </p:cNvSpPr>
          <p:nvPr>
            <p:ph type="body" idx="1"/>
          </p:nvPr>
        </p:nvSpPr>
        <p:spPr>
          <a:xfrm>
            <a:off x="1196530" y="2327425"/>
            <a:ext cx="5297674" cy="690093"/>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2400"/>
              <a:buNone/>
            </a:pPr>
            <a:r>
              <a:rPr lang="en-GB"/>
              <a:t>Lecture 1 (of 12)</a:t>
            </a:r>
            <a:endParaRPr/>
          </a:p>
        </p:txBody>
      </p:sp>
      <p:grpSp>
        <p:nvGrpSpPr>
          <p:cNvPr id="45" name="Google Shape;45;p5"/>
          <p:cNvGrpSpPr/>
          <p:nvPr/>
        </p:nvGrpSpPr>
        <p:grpSpPr>
          <a:xfrm>
            <a:off x="5800080" y="1328862"/>
            <a:ext cx="2663825" cy="1744662"/>
            <a:chOff x="49518" y="861147"/>
            <a:chExt cx="2077807" cy="1632683"/>
          </a:xfrm>
        </p:grpSpPr>
        <p:pic>
          <p:nvPicPr>
            <p:cNvPr id="46" name="Google Shape;46;p5" descr="http://calvium.com/calvium/wp-content/uploads/2014/04/ibeacon2.png"/>
            <p:cNvPicPr preferRelativeResize="0"/>
            <p:nvPr/>
          </p:nvPicPr>
          <p:blipFill rotWithShape="1">
            <a:blip r:embed="rId3">
              <a:alphaModFix/>
            </a:blip>
            <a:srcRect l="6421" t="3969" r="50755" b="4751"/>
            <a:stretch/>
          </p:blipFill>
          <p:spPr>
            <a:xfrm>
              <a:off x="49518" y="861147"/>
              <a:ext cx="1183101" cy="1632683"/>
            </a:xfrm>
            <a:prstGeom prst="rect">
              <a:avLst/>
            </a:prstGeom>
            <a:noFill/>
            <a:ln>
              <a:noFill/>
            </a:ln>
          </p:spPr>
        </p:pic>
        <p:pic>
          <p:nvPicPr>
            <p:cNvPr id="47" name="Google Shape;47;p5" descr="http://calvium.com/calvium/wp-content/uploads/2014/04/ibeacon2.png"/>
            <p:cNvPicPr preferRelativeResize="0"/>
            <p:nvPr/>
          </p:nvPicPr>
          <p:blipFill rotWithShape="1">
            <a:blip r:embed="rId3">
              <a:alphaModFix/>
            </a:blip>
            <a:srcRect l="59950" t="35718" r="10072" b="4751"/>
            <a:stretch/>
          </p:blipFill>
          <p:spPr>
            <a:xfrm>
              <a:off x="1299141" y="1429027"/>
              <a:ext cx="828184" cy="1064803"/>
            </a:xfrm>
            <a:prstGeom prst="rect">
              <a:avLst/>
            </a:prstGeom>
            <a:noFill/>
            <a:ln>
              <a:noFill/>
            </a:ln>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graphicFrame>
        <p:nvGraphicFramePr>
          <p:cNvPr id="131" name="Google Shape;131;p17"/>
          <p:cNvGraphicFramePr/>
          <p:nvPr>
            <p:extLst>
              <p:ext uri="{D42A27DB-BD31-4B8C-83A1-F6EECF244321}">
                <p14:modId xmlns:p14="http://schemas.microsoft.com/office/powerpoint/2010/main" val="3456563721"/>
              </p:ext>
            </p:extLst>
          </p:nvPr>
        </p:nvGraphicFramePr>
        <p:xfrm>
          <a:off x="543496" y="628873"/>
          <a:ext cx="9145025" cy="3669450"/>
        </p:xfrm>
        <a:graphic>
          <a:graphicData uri="http://schemas.openxmlformats.org/drawingml/2006/table">
            <a:tbl>
              <a:tblPr>
                <a:noFill/>
                <a:tableStyleId>{F75DE769-BA43-4565-A0F5-E2B590BC85BE}</a:tableStyleId>
              </a:tblPr>
              <a:tblGrid>
                <a:gridCol w="1369325"/>
                <a:gridCol w="5255725"/>
                <a:gridCol w="2519975"/>
              </a:tblGrid>
              <a:tr h="342075">
                <a:tc gridSpan="3">
                  <a:txBody>
                    <a:bodyPr/>
                    <a:lstStyle/>
                    <a:p>
                      <a:pPr marL="0" marR="0" lvl="0" indent="0" algn="ctr" rtl="0">
                        <a:lnSpc>
                          <a:spcPct val="107000"/>
                        </a:lnSpc>
                        <a:spcBef>
                          <a:spcPts val="0"/>
                        </a:spcBef>
                        <a:spcAft>
                          <a:spcPts val="0"/>
                        </a:spcAft>
                        <a:buNone/>
                      </a:pPr>
                      <a:r>
                        <a:rPr lang="en-GB" sz="1500" b="0" u="none" strike="noStrike" cap="none" dirty="0">
                          <a:solidFill>
                            <a:schemeClr val="dk1"/>
                          </a:solidFill>
                          <a:latin typeface="Arial"/>
                          <a:ea typeface="Arial"/>
                          <a:cs typeface="Arial"/>
                          <a:sym typeface="Arial"/>
                        </a:rPr>
                        <a:t>Course content (cont’d)</a:t>
                      </a:r>
                      <a:endParaRPr sz="1500" b="0" u="none" strike="noStrike" cap="none" dirty="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DD6EE"/>
                    </a:solidFill>
                  </a:tcPr>
                </a:tc>
                <a:tc hMerge="1">
                  <a:txBody>
                    <a:bodyPr/>
                    <a:lstStyle/>
                    <a:p>
                      <a:endParaRPr lang="en-US"/>
                    </a:p>
                  </a:txBody>
                  <a:tcPr/>
                </a:tc>
                <a:tc hMerge="1">
                  <a:txBody>
                    <a:bodyPr/>
                    <a:lstStyle/>
                    <a:p>
                      <a:endParaRPr lang="en-US"/>
                    </a:p>
                  </a:txBody>
                  <a:tcPr/>
                </a:tc>
              </a:tr>
              <a:tr h="342075">
                <a:tc>
                  <a:txBody>
                    <a:bodyPr/>
                    <a:lstStyle/>
                    <a:p>
                      <a:pPr marL="0" marR="0" lvl="0" indent="0" algn="ctr" rtl="0">
                        <a:lnSpc>
                          <a:spcPct val="107000"/>
                        </a:lnSpc>
                        <a:spcBef>
                          <a:spcPts val="0"/>
                        </a:spcBef>
                        <a:spcAft>
                          <a:spcPts val="0"/>
                        </a:spcAft>
                        <a:buNone/>
                      </a:pPr>
                      <a:r>
                        <a:rPr lang="en-GB" sz="1500" u="none" strike="noStrike" cap="none">
                          <a:solidFill>
                            <a:schemeClr val="dk1"/>
                          </a:solidFill>
                          <a:latin typeface="Arial"/>
                          <a:ea typeface="Arial"/>
                          <a:cs typeface="Arial"/>
                          <a:sym typeface="Arial"/>
                        </a:rPr>
                        <a:t>Week</a:t>
                      </a:r>
                      <a:endParaRPr sz="1500" u="none" strike="noStrike" cap="none">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tc>
                  <a:txBody>
                    <a:bodyPr/>
                    <a:lstStyle/>
                    <a:p>
                      <a:pPr marL="0" marR="0" lvl="0" indent="0" algn="l" rtl="0">
                        <a:lnSpc>
                          <a:spcPct val="107000"/>
                        </a:lnSpc>
                        <a:spcBef>
                          <a:spcPts val="0"/>
                        </a:spcBef>
                        <a:spcAft>
                          <a:spcPts val="0"/>
                        </a:spcAft>
                        <a:buNone/>
                      </a:pPr>
                      <a:r>
                        <a:rPr lang="en-GB" sz="1500" u="none" strike="noStrike" cap="none">
                          <a:solidFill>
                            <a:schemeClr val="dk1"/>
                          </a:solidFill>
                          <a:latin typeface="Arial"/>
                          <a:ea typeface="Arial"/>
                          <a:cs typeface="Arial"/>
                          <a:sym typeface="Arial"/>
                        </a:rPr>
                        <a:t>Topic</a:t>
                      </a:r>
                      <a:endParaRPr sz="1500" u="none" strike="noStrike" cap="none">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tc>
                  <a:txBody>
                    <a:bodyPr/>
                    <a:lstStyle/>
                    <a:p>
                      <a:pPr marL="0" marR="0" lvl="0" indent="0" algn="ctr" rtl="0">
                        <a:lnSpc>
                          <a:spcPct val="107000"/>
                        </a:lnSpc>
                        <a:spcBef>
                          <a:spcPts val="0"/>
                        </a:spcBef>
                        <a:spcAft>
                          <a:spcPts val="0"/>
                        </a:spcAft>
                        <a:buNone/>
                      </a:pPr>
                      <a:r>
                        <a:rPr lang="en-GB" sz="1500" u="none" strike="noStrike" cap="none">
                          <a:solidFill>
                            <a:schemeClr val="dk1"/>
                          </a:solidFill>
                          <a:latin typeface="Arial"/>
                          <a:ea typeface="Arial"/>
                          <a:cs typeface="Arial"/>
                          <a:sym typeface="Arial"/>
                        </a:rPr>
                        <a:t>Resource</a:t>
                      </a:r>
                      <a:endParaRPr sz="1500" u="none" strike="noStrike" cap="none">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tr>
              <a:tr h="437225">
                <a:tc>
                  <a:txBody>
                    <a:bodyPr/>
                    <a:lstStyle/>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40</a:t>
                      </a:r>
                      <a:endParaRPr sz="1300" u="none" strike="noStrike" cap="none">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u="none" strike="noStrike" cap="none" dirty="0" err="1">
                          <a:solidFill>
                            <a:schemeClr val="dk1"/>
                          </a:solidFill>
                          <a:latin typeface="Arial"/>
                          <a:ea typeface="Arial"/>
                          <a:cs typeface="Arial"/>
                          <a:sym typeface="Arial"/>
                        </a:rPr>
                        <a:t>IoT</a:t>
                      </a:r>
                      <a:r>
                        <a:rPr lang="en-GB" sz="1300" u="none" strike="noStrike" cap="none" dirty="0">
                          <a:solidFill>
                            <a:schemeClr val="dk1"/>
                          </a:solidFill>
                          <a:latin typeface="Arial"/>
                          <a:ea typeface="Arial"/>
                          <a:cs typeface="Arial"/>
                          <a:sym typeface="Arial"/>
                        </a:rPr>
                        <a:t>: </a:t>
                      </a:r>
                      <a:r>
                        <a:rPr lang="en-GB" sz="1300" u="none" strike="noStrike" cap="none" dirty="0" smtClean="0">
                          <a:solidFill>
                            <a:schemeClr val="dk1"/>
                          </a:solidFill>
                          <a:latin typeface="Arial"/>
                          <a:ea typeface="Arial"/>
                          <a:cs typeface="Arial"/>
                          <a:sym typeface="Arial"/>
                        </a:rPr>
                        <a:t>Prototyping </a:t>
                      </a:r>
                      <a:r>
                        <a:rPr lang="en-GB" sz="1300" u="none" strike="noStrike" cap="none" dirty="0">
                          <a:solidFill>
                            <a:schemeClr val="dk1"/>
                          </a:solidFill>
                          <a:latin typeface="Arial"/>
                          <a:ea typeface="Arial"/>
                          <a:cs typeface="Arial"/>
                          <a:sym typeface="Arial"/>
                        </a:rPr>
                        <a:t>the Physical Design</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a:solidFill>
                            <a:schemeClr val="dk1"/>
                          </a:solidFill>
                          <a:latin typeface="Arial"/>
                          <a:ea typeface="Arial"/>
                          <a:cs typeface="Arial"/>
                          <a:sym typeface="Arial"/>
                        </a:rPr>
                        <a:t>AI: </a:t>
                      </a:r>
                      <a:r>
                        <a:rPr lang="en-GB" sz="1300" u="none" strike="noStrike" cap="none" dirty="0" err="1">
                          <a:solidFill>
                            <a:schemeClr val="dk1"/>
                          </a:solidFill>
                          <a:latin typeface="Arial"/>
                          <a:ea typeface="Arial"/>
                          <a:cs typeface="Arial"/>
                          <a:sym typeface="Arial"/>
                        </a:rPr>
                        <a:t>Pathfinding</a:t>
                      </a:r>
                      <a:r>
                        <a:rPr lang="en-GB" sz="1300" u="none" strike="noStrike" cap="none" dirty="0">
                          <a:solidFill>
                            <a:schemeClr val="dk1"/>
                          </a:solidFill>
                          <a:latin typeface="Arial"/>
                          <a:ea typeface="Arial"/>
                          <a:cs typeface="Arial"/>
                          <a:sym typeface="Arial"/>
                        </a:rPr>
                        <a:t> part 2</a:t>
                      </a:r>
                      <a:endParaRPr sz="1300" u="none" strike="noStrike" cap="none" dirty="0">
                        <a:solidFill>
                          <a:schemeClr val="dk1"/>
                        </a:solidFill>
                        <a:latin typeface="Arial"/>
                        <a:ea typeface="Arial"/>
                        <a:cs typeface="Arial"/>
                        <a:sym typeface="Arial"/>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chemeClr val="dk1"/>
                        </a:buClr>
                        <a:buSzPts val="1300"/>
                        <a:buFont typeface="Arial"/>
                        <a:buNone/>
                      </a:pPr>
                      <a:r>
                        <a:rPr lang="en-GB" sz="1300" dirty="0" smtClean="0">
                          <a:solidFill>
                            <a:srgbClr val="222222"/>
                          </a:solidFill>
                          <a:highlight>
                            <a:srgbClr val="F8F9FA"/>
                          </a:highlight>
                        </a:rPr>
                        <a:t>Textbook, Chapter</a:t>
                      </a:r>
                      <a:r>
                        <a:rPr lang="en-GB" sz="1300" u="none" strike="noStrike" cap="none" dirty="0" smtClean="0">
                          <a:solidFill>
                            <a:schemeClr val="dk1"/>
                          </a:solidFill>
                          <a:latin typeface="Arial"/>
                          <a:ea typeface="Arial"/>
                          <a:cs typeface="Arial"/>
                          <a:sym typeface="Arial"/>
                        </a:rPr>
                        <a:t> 6 </a:t>
                      </a:r>
                      <a:endParaRPr sz="1300" u="none" strike="noStrike" cap="none" dirty="0">
                        <a:solidFill>
                          <a:schemeClr val="dk1"/>
                        </a:solidFill>
                        <a:latin typeface="Arial"/>
                        <a:ea typeface="Arial"/>
                        <a:cs typeface="Arial"/>
                        <a:sym typeface="Arial"/>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28625">
                <a:tc>
                  <a:txBody>
                    <a:bodyPr/>
                    <a:lstStyle/>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41</a:t>
                      </a:r>
                      <a:endParaRPr sz="1300" u="none" strike="noStrike" cap="none">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u="none" strike="noStrike" cap="none" dirty="0">
                          <a:solidFill>
                            <a:schemeClr val="dk1"/>
                          </a:solidFill>
                          <a:latin typeface="Arial"/>
                          <a:ea typeface="Arial"/>
                          <a:cs typeface="Arial"/>
                          <a:sym typeface="Arial"/>
                        </a:rPr>
                        <a:t>AI: Steering </a:t>
                      </a:r>
                      <a:r>
                        <a:rPr lang="en-GB" sz="1300" u="none" strike="noStrike" cap="none" dirty="0" err="1">
                          <a:solidFill>
                            <a:schemeClr val="dk1"/>
                          </a:solidFill>
                          <a:latin typeface="Arial"/>
                          <a:ea typeface="Arial"/>
                          <a:cs typeface="Arial"/>
                          <a:sym typeface="Arial"/>
                        </a:rPr>
                        <a:t>Behaviors</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err="1">
                          <a:solidFill>
                            <a:schemeClr val="dk1"/>
                          </a:solidFill>
                          <a:latin typeface="Arial"/>
                          <a:ea typeface="Arial"/>
                          <a:cs typeface="Arial"/>
                          <a:sym typeface="Arial"/>
                        </a:rPr>
                        <a:t>IoT</a:t>
                      </a:r>
                      <a:r>
                        <a:rPr lang="en-GB" sz="1300" u="none" strike="noStrike" cap="none" dirty="0">
                          <a:solidFill>
                            <a:schemeClr val="dk1"/>
                          </a:solidFill>
                          <a:latin typeface="Arial"/>
                          <a:ea typeface="Arial"/>
                          <a:cs typeface="Arial"/>
                          <a:sym typeface="Arial"/>
                        </a:rPr>
                        <a:t>: </a:t>
                      </a:r>
                      <a:r>
                        <a:rPr lang="en-GB" sz="1300" u="none" strike="noStrike" cap="none" dirty="0" smtClean="0">
                          <a:solidFill>
                            <a:schemeClr val="dk1"/>
                          </a:solidFill>
                          <a:latin typeface="Arial"/>
                          <a:ea typeface="Arial"/>
                          <a:cs typeface="Arial"/>
                          <a:sym typeface="Arial"/>
                        </a:rPr>
                        <a:t>Prototyping </a:t>
                      </a:r>
                      <a:r>
                        <a:rPr lang="en-GB" sz="1300" u="none" strike="noStrike" cap="none" dirty="0">
                          <a:solidFill>
                            <a:schemeClr val="dk1"/>
                          </a:solidFill>
                          <a:latin typeface="Arial"/>
                          <a:ea typeface="Arial"/>
                          <a:cs typeface="Arial"/>
                          <a:sym typeface="Arial"/>
                        </a:rPr>
                        <a:t>Online Components</a:t>
                      </a:r>
                      <a:endParaRPr sz="1300" u="none" strike="noStrike" cap="none" dirty="0">
                        <a:solidFill>
                          <a:schemeClr val="dk1"/>
                        </a:solidFill>
                        <a:latin typeface="Arial"/>
                        <a:ea typeface="Arial"/>
                        <a:cs typeface="Arial"/>
                        <a:sym typeface="Arial"/>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GB" sz="1300" dirty="0" smtClean="0">
                          <a:solidFill>
                            <a:srgbClr val="222222"/>
                          </a:solidFill>
                          <a:highlight>
                            <a:srgbClr val="F8F9FA"/>
                          </a:highlight>
                        </a:rPr>
                        <a:t>Textbook, Chapter</a:t>
                      </a:r>
                      <a:r>
                        <a:rPr lang="en-GB" sz="1300" u="none" strike="noStrike" cap="none" dirty="0" smtClean="0">
                          <a:solidFill>
                            <a:schemeClr val="dk1"/>
                          </a:solidFill>
                          <a:latin typeface="Arial"/>
                          <a:ea typeface="Arial"/>
                          <a:cs typeface="Arial"/>
                          <a:sym typeface="Arial"/>
                        </a:rPr>
                        <a:t> 7</a:t>
                      </a:r>
                      <a:endParaRPr sz="1300" u="none" strike="noStrike" cap="none" dirty="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49875">
                <a:tc>
                  <a:txBody>
                    <a:bodyPr/>
                    <a:lstStyle/>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42</a:t>
                      </a:r>
                      <a:endParaRPr sz="1300" u="none" strike="noStrike" cap="none">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u="none" strike="noStrike" cap="none" dirty="0" err="1">
                          <a:solidFill>
                            <a:schemeClr val="dk1"/>
                          </a:solidFill>
                          <a:latin typeface="Arial"/>
                          <a:ea typeface="Arial"/>
                          <a:cs typeface="Arial"/>
                          <a:sym typeface="Arial"/>
                        </a:rPr>
                        <a:t>IoT</a:t>
                      </a:r>
                      <a:r>
                        <a:rPr lang="en-GB" sz="1300" u="none" strike="noStrike" cap="none" dirty="0">
                          <a:solidFill>
                            <a:schemeClr val="dk1"/>
                          </a:solidFill>
                          <a:latin typeface="Arial"/>
                          <a:ea typeface="Arial"/>
                          <a:cs typeface="Arial"/>
                          <a:sym typeface="Arial"/>
                        </a:rPr>
                        <a:t>: </a:t>
                      </a:r>
                      <a:r>
                        <a:rPr lang="en-GB" sz="1300" u="none" strike="noStrike" cap="none" dirty="0" smtClean="0">
                          <a:solidFill>
                            <a:schemeClr val="dk1"/>
                          </a:solidFill>
                          <a:latin typeface="Arial"/>
                          <a:ea typeface="Arial"/>
                          <a:cs typeface="Arial"/>
                          <a:sym typeface="Arial"/>
                        </a:rPr>
                        <a:t>Techniques </a:t>
                      </a:r>
                      <a:r>
                        <a:rPr lang="en-GB" sz="1300" u="none" strike="noStrike" cap="none" dirty="0">
                          <a:solidFill>
                            <a:schemeClr val="dk1"/>
                          </a:solidFill>
                          <a:latin typeface="Arial"/>
                          <a:ea typeface="Arial"/>
                          <a:cs typeface="Arial"/>
                          <a:sym typeface="Arial"/>
                        </a:rPr>
                        <a:t>for Writing Embedded Code</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err="1">
                          <a:solidFill>
                            <a:schemeClr val="dk1"/>
                          </a:solidFill>
                          <a:latin typeface="Arial"/>
                          <a:ea typeface="Arial"/>
                          <a:cs typeface="Arial"/>
                          <a:sym typeface="Arial"/>
                        </a:rPr>
                        <a:t>IoT</a:t>
                      </a:r>
                      <a:r>
                        <a:rPr lang="en-GB" sz="1300" u="none" strike="noStrike" cap="none" dirty="0">
                          <a:solidFill>
                            <a:schemeClr val="dk1"/>
                          </a:solidFill>
                          <a:latin typeface="Arial"/>
                          <a:ea typeface="Arial"/>
                          <a:cs typeface="Arial"/>
                          <a:sym typeface="Arial"/>
                        </a:rPr>
                        <a:t>: </a:t>
                      </a:r>
                      <a:r>
                        <a:rPr lang="en-GB" sz="1300" u="none" strike="noStrike" cap="none" dirty="0" smtClean="0">
                          <a:solidFill>
                            <a:schemeClr val="dk1"/>
                          </a:solidFill>
                          <a:latin typeface="Arial"/>
                          <a:ea typeface="Arial"/>
                          <a:cs typeface="Arial"/>
                          <a:sym typeface="Arial"/>
                        </a:rPr>
                        <a:t>Business </a:t>
                      </a:r>
                      <a:r>
                        <a:rPr lang="en-GB" sz="1300" u="none" strike="noStrike" cap="none" dirty="0">
                          <a:solidFill>
                            <a:schemeClr val="dk1"/>
                          </a:solidFill>
                          <a:latin typeface="Arial"/>
                          <a:ea typeface="Arial"/>
                          <a:cs typeface="Arial"/>
                          <a:sym typeface="Arial"/>
                        </a:rPr>
                        <a:t>models</a:t>
                      </a:r>
                      <a:endParaRPr sz="1300" dirty="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GB" sz="1300" dirty="0" smtClean="0">
                          <a:solidFill>
                            <a:srgbClr val="222222"/>
                          </a:solidFill>
                          <a:highlight>
                            <a:srgbClr val="F8F9FA"/>
                          </a:highlight>
                        </a:rPr>
                        <a:t>Textbook, Chapter</a:t>
                      </a:r>
                      <a:r>
                        <a:rPr lang="en-GB" sz="1300" u="none" strike="noStrike" cap="none" dirty="0" smtClean="0">
                          <a:solidFill>
                            <a:schemeClr val="dk1"/>
                          </a:solidFill>
                          <a:latin typeface="Arial"/>
                          <a:ea typeface="Arial"/>
                          <a:cs typeface="Arial"/>
                          <a:sym typeface="Arial"/>
                        </a:rPr>
                        <a:t> 8</a:t>
                      </a:r>
                    </a:p>
                    <a:p>
                      <a:pPr marL="0" marR="0" lvl="0" indent="0" algn="ctr" rtl="0">
                        <a:lnSpc>
                          <a:spcPct val="107000"/>
                        </a:lnSpc>
                        <a:spcBef>
                          <a:spcPts val="0"/>
                        </a:spcBef>
                        <a:spcAft>
                          <a:spcPts val="0"/>
                        </a:spcAft>
                        <a:buNone/>
                      </a:pPr>
                      <a:r>
                        <a:rPr lang="en-GB" sz="1300" dirty="0" smtClean="0">
                          <a:solidFill>
                            <a:srgbClr val="222222"/>
                          </a:solidFill>
                          <a:highlight>
                            <a:srgbClr val="F8F9FA"/>
                          </a:highlight>
                        </a:rPr>
                        <a:t>Textbook, Chapter</a:t>
                      </a:r>
                      <a:r>
                        <a:rPr lang="en-GB" sz="1300" u="none" strike="noStrike" cap="none" dirty="0" smtClean="0">
                          <a:solidFill>
                            <a:schemeClr val="dk1"/>
                          </a:solidFill>
                          <a:latin typeface="Arial"/>
                          <a:ea typeface="Arial"/>
                          <a:cs typeface="Arial"/>
                          <a:sym typeface="Arial"/>
                        </a:rPr>
                        <a:t> 9</a:t>
                      </a:r>
                      <a:endParaRPr sz="1300" dirty="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493850">
                <a:tc>
                  <a:txBody>
                    <a:bodyPr/>
                    <a:lstStyle/>
                    <a:p>
                      <a:pPr marL="0" marR="0" lvl="0" indent="0" algn="ctr" rtl="0">
                        <a:lnSpc>
                          <a:spcPct val="107000"/>
                        </a:lnSpc>
                        <a:spcBef>
                          <a:spcPts val="0"/>
                        </a:spcBef>
                        <a:spcAft>
                          <a:spcPts val="0"/>
                        </a:spcAft>
                        <a:buNone/>
                      </a:pPr>
                      <a:r>
                        <a:rPr lang="en-GB" sz="1300">
                          <a:solidFill>
                            <a:schemeClr val="dk1"/>
                          </a:solidFill>
                          <a:latin typeface="Arial"/>
                          <a:ea typeface="Arial"/>
                          <a:cs typeface="Arial"/>
                          <a:sym typeface="Arial"/>
                        </a:rPr>
                        <a:t>43</a:t>
                      </a:r>
                      <a:endParaRPr sz="130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1300"/>
                        <a:buFont typeface="Arial"/>
                        <a:buNone/>
                      </a:pPr>
                      <a:r>
                        <a:rPr lang="en-GB" sz="1300" dirty="0">
                          <a:solidFill>
                            <a:schemeClr val="dk1"/>
                          </a:solidFill>
                          <a:latin typeface="Arial"/>
                          <a:ea typeface="Arial"/>
                          <a:cs typeface="Arial"/>
                          <a:sym typeface="Arial"/>
                        </a:rPr>
                        <a:t>Guest lecture with workshop in machine </a:t>
                      </a:r>
                      <a:r>
                        <a:rPr lang="en-GB" sz="1300" dirty="0" smtClean="0">
                          <a:solidFill>
                            <a:schemeClr val="dk1"/>
                          </a:solidFill>
                          <a:latin typeface="Arial"/>
                          <a:ea typeface="Arial"/>
                          <a:cs typeface="Arial"/>
                          <a:sym typeface="Arial"/>
                        </a:rPr>
                        <a:t>learning</a:t>
                      </a:r>
                      <a:endParaRPr sz="1300" dirty="0">
                        <a:solidFill>
                          <a:schemeClr val="dk1"/>
                        </a:solidFill>
                        <a:latin typeface="Arial"/>
                        <a:ea typeface="Arial"/>
                        <a:cs typeface="Arial"/>
                        <a:sym typeface="Arial"/>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endParaRPr sz="1300" dirty="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556025">
                <a:tc>
                  <a:txBody>
                    <a:bodyPr/>
                    <a:lstStyle/>
                    <a:p>
                      <a:pPr marL="0" marR="0" lvl="0" indent="0" algn="ctr" rtl="0">
                        <a:lnSpc>
                          <a:spcPct val="107000"/>
                        </a:lnSpc>
                        <a:spcBef>
                          <a:spcPts val="0"/>
                        </a:spcBef>
                        <a:spcAft>
                          <a:spcPts val="0"/>
                        </a:spcAft>
                        <a:buNone/>
                      </a:pPr>
                      <a:r>
                        <a:rPr lang="en-GB" sz="1300">
                          <a:solidFill>
                            <a:schemeClr val="dk1"/>
                          </a:solidFill>
                          <a:latin typeface="Arial"/>
                          <a:ea typeface="Arial"/>
                          <a:cs typeface="Arial"/>
                          <a:sym typeface="Arial"/>
                        </a:rPr>
                        <a:t>44</a:t>
                      </a:r>
                      <a:endParaRPr sz="130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dirty="0" err="1">
                          <a:solidFill>
                            <a:schemeClr val="dk1"/>
                          </a:solidFill>
                          <a:latin typeface="Arial"/>
                          <a:ea typeface="Arial"/>
                          <a:cs typeface="Arial"/>
                          <a:sym typeface="Arial"/>
                        </a:rPr>
                        <a:t>IoT</a:t>
                      </a:r>
                      <a:r>
                        <a:rPr lang="en-GB" sz="1300" dirty="0">
                          <a:solidFill>
                            <a:schemeClr val="dk1"/>
                          </a:solidFill>
                          <a:latin typeface="Arial"/>
                          <a:ea typeface="Arial"/>
                          <a:cs typeface="Arial"/>
                          <a:sym typeface="Arial"/>
                        </a:rPr>
                        <a:t>: </a:t>
                      </a:r>
                      <a:r>
                        <a:rPr lang="en-GB" sz="1300" dirty="0" smtClean="0">
                          <a:solidFill>
                            <a:schemeClr val="dk1"/>
                          </a:solidFill>
                          <a:latin typeface="Arial"/>
                          <a:ea typeface="Arial"/>
                          <a:cs typeface="Arial"/>
                          <a:sym typeface="Arial"/>
                        </a:rPr>
                        <a:t>Moving </a:t>
                      </a:r>
                      <a:r>
                        <a:rPr lang="en-GB" sz="1300" dirty="0">
                          <a:solidFill>
                            <a:schemeClr val="dk1"/>
                          </a:solidFill>
                          <a:latin typeface="Arial"/>
                          <a:ea typeface="Arial"/>
                          <a:cs typeface="Arial"/>
                          <a:sym typeface="Arial"/>
                        </a:rPr>
                        <a:t>to Manufacture</a:t>
                      </a:r>
                      <a:endParaRPr sz="1300" dirty="0">
                        <a:solidFill>
                          <a:schemeClr val="dk1"/>
                        </a:solidFill>
                        <a:latin typeface="Arial"/>
                        <a:ea typeface="Arial"/>
                        <a:cs typeface="Arial"/>
                        <a:sym typeface="Arial"/>
                      </a:endParaRPr>
                    </a:p>
                    <a:p>
                      <a:pPr marL="0" marR="0" lvl="0" indent="0" algn="l" rtl="0">
                        <a:spcBef>
                          <a:spcPts val="0"/>
                        </a:spcBef>
                        <a:spcAft>
                          <a:spcPts val="0"/>
                        </a:spcAft>
                        <a:buNone/>
                      </a:pPr>
                      <a:r>
                        <a:rPr lang="en-GB" sz="1300" dirty="0" err="1">
                          <a:solidFill>
                            <a:schemeClr val="dk1"/>
                          </a:solidFill>
                          <a:latin typeface="Arial"/>
                          <a:ea typeface="Arial"/>
                          <a:cs typeface="Arial"/>
                          <a:sym typeface="Arial"/>
                        </a:rPr>
                        <a:t>IoT</a:t>
                      </a:r>
                      <a:r>
                        <a:rPr lang="en-GB" sz="1300" dirty="0">
                          <a:solidFill>
                            <a:schemeClr val="dk1"/>
                          </a:solidFill>
                          <a:latin typeface="Arial"/>
                          <a:ea typeface="Arial"/>
                          <a:cs typeface="Arial"/>
                          <a:sym typeface="Arial"/>
                        </a:rPr>
                        <a:t>: </a:t>
                      </a:r>
                      <a:r>
                        <a:rPr lang="en-GB" sz="1300" dirty="0" smtClean="0">
                          <a:solidFill>
                            <a:schemeClr val="dk1"/>
                          </a:solidFill>
                          <a:latin typeface="Arial"/>
                          <a:ea typeface="Arial"/>
                          <a:cs typeface="Arial"/>
                          <a:sym typeface="Arial"/>
                        </a:rPr>
                        <a:t>Ethics</a:t>
                      </a:r>
                      <a:endParaRPr sz="1300" dirty="0">
                        <a:solidFill>
                          <a:schemeClr val="dk1"/>
                        </a:solidFill>
                        <a:latin typeface="Arial"/>
                        <a:ea typeface="Arial"/>
                        <a:cs typeface="Arial"/>
                        <a:sym typeface="Arial"/>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chemeClr val="dk1"/>
                        </a:buClr>
                        <a:buSzPts val="1300"/>
                        <a:buFont typeface="Arial"/>
                        <a:buNone/>
                      </a:pPr>
                      <a:r>
                        <a:rPr lang="en-GB" sz="1300" dirty="0" smtClean="0">
                          <a:solidFill>
                            <a:srgbClr val="222222"/>
                          </a:solidFill>
                          <a:highlight>
                            <a:srgbClr val="F8F9FA"/>
                          </a:highlight>
                        </a:rPr>
                        <a:t>Textbook, Chapter</a:t>
                      </a:r>
                      <a:r>
                        <a:rPr lang="en-GB" sz="1300" dirty="0" smtClean="0">
                          <a:solidFill>
                            <a:schemeClr val="dk1"/>
                          </a:solidFill>
                          <a:latin typeface="Arial"/>
                          <a:ea typeface="Arial"/>
                          <a:cs typeface="Arial"/>
                          <a:sym typeface="Arial"/>
                        </a:rPr>
                        <a:t> 10</a:t>
                      </a:r>
                    </a:p>
                    <a:p>
                      <a:pPr marL="0" marR="0" lvl="0" indent="0" algn="ctr" rtl="0">
                        <a:lnSpc>
                          <a:spcPct val="107000"/>
                        </a:lnSpc>
                        <a:spcBef>
                          <a:spcPts val="0"/>
                        </a:spcBef>
                        <a:spcAft>
                          <a:spcPts val="0"/>
                        </a:spcAft>
                        <a:buClr>
                          <a:schemeClr val="dk1"/>
                        </a:buClr>
                        <a:buSzPts val="1300"/>
                        <a:buFont typeface="Arial"/>
                        <a:buNone/>
                      </a:pPr>
                      <a:r>
                        <a:rPr lang="en-GB" sz="1300" dirty="0" smtClean="0">
                          <a:solidFill>
                            <a:srgbClr val="222222"/>
                          </a:solidFill>
                          <a:highlight>
                            <a:srgbClr val="F8F9FA"/>
                          </a:highlight>
                        </a:rPr>
                        <a:t>Textbook, Chapter</a:t>
                      </a:r>
                      <a:r>
                        <a:rPr lang="en-GB" sz="1300" dirty="0" smtClean="0">
                          <a:solidFill>
                            <a:schemeClr val="dk1"/>
                          </a:solidFill>
                          <a:latin typeface="Arial"/>
                          <a:ea typeface="Arial"/>
                          <a:cs typeface="Arial"/>
                          <a:sym typeface="Arial"/>
                        </a:rPr>
                        <a:t> 11</a:t>
                      </a:r>
                      <a:endParaRPr sz="1300" dirty="0">
                        <a:solidFill>
                          <a:schemeClr val="dk1"/>
                        </a:solidFill>
                        <a:latin typeface="Arial"/>
                        <a:ea typeface="Arial"/>
                        <a:cs typeface="Arial"/>
                        <a:sym typeface="Arial"/>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619700">
                <a:tc>
                  <a:txBody>
                    <a:bodyPr/>
                    <a:lstStyle/>
                    <a:p>
                      <a:pPr marL="0" marR="0" lvl="0" indent="0" algn="ctr" rtl="0">
                        <a:lnSpc>
                          <a:spcPct val="107000"/>
                        </a:lnSpc>
                        <a:spcBef>
                          <a:spcPts val="0"/>
                        </a:spcBef>
                        <a:spcAft>
                          <a:spcPts val="0"/>
                        </a:spcAft>
                        <a:buNone/>
                      </a:pPr>
                      <a:r>
                        <a:rPr lang="en-GB" sz="1300">
                          <a:solidFill>
                            <a:schemeClr val="dk1"/>
                          </a:solidFill>
                          <a:latin typeface="Arial"/>
                          <a:ea typeface="Arial"/>
                          <a:cs typeface="Arial"/>
                          <a:sym typeface="Arial"/>
                        </a:rPr>
                        <a:t>45</a:t>
                      </a:r>
                      <a:endParaRPr sz="130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a:solidFill>
                            <a:schemeClr val="dk1"/>
                          </a:solidFill>
                          <a:latin typeface="Arial"/>
                          <a:ea typeface="Arial"/>
                          <a:cs typeface="Arial"/>
                          <a:sym typeface="Arial"/>
                        </a:rPr>
                        <a:t>Exam preparation</a:t>
                      </a:r>
                      <a:endParaRPr sz="1300">
                        <a:solidFill>
                          <a:schemeClr val="dk1"/>
                        </a:solidFill>
                        <a:latin typeface="Arial"/>
                        <a:ea typeface="Arial"/>
                        <a:cs typeface="Arial"/>
                        <a:sym typeface="Arial"/>
                      </a:endParaRPr>
                    </a:p>
                    <a:p>
                      <a:pPr marL="0" marR="0" lvl="0" indent="0" algn="l" rtl="0">
                        <a:spcBef>
                          <a:spcPts val="0"/>
                        </a:spcBef>
                        <a:spcAft>
                          <a:spcPts val="0"/>
                        </a:spcAft>
                        <a:buNone/>
                      </a:pPr>
                      <a:r>
                        <a:rPr lang="en-GB" sz="1300">
                          <a:solidFill>
                            <a:schemeClr val="dk1"/>
                          </a:solidFill>
                          <a:latin typeface="Arial"/>
                          <a:ea typeface="Arial"/>
                          <a:cs typeface="Arial"/>
                          <a:sym typeface="Arial"/>
                        </a:rPr>
                        <a:t>Course summary</a:t>
                      </a:r>
                      <a:endParaRPr sz="130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endParaRPr sz="1300">
                        <a:solidFill>
                          <a:schemeClr val="dk1"/>
                        </a:solidFill>
                        <a:latin typeface="Calibri"/>
                        <a:ea typeface="Calibri"/>
                        <a:cs typeface="Calibri"/>
                        <a:sym typeface="Calibri"/>
                      </a:endParaRPr>
                    </a:p>
                  </a:txBody>
                  <a:tcPr marL="51925" marR="5192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132" name="Google Shape;132;p17"/>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7"/>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Today's themes</a:t>
            </a:r>
            <a:endParaRPr/>
          </a:p>
        </p:txBody>
      </p:sp>
      <p:sp>
        <p:nvSpPr>
          <p:cNvPr id="62" name="Google Shape;62;p7"/>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9" lvl="0" indent="-285739" algn="l" rtl="0">
              <a:spcBef>
                <a:spcPts val="0"/>
              </a:spcBef>
              <a:spcAft>
                <a:spcPts val="0"/>
              </a:spcAft>
              <a:buClr>
                <a:schemeClr val="dk1"/>
              </a:buClr>
              <a:buSzPts val="2600"/>
              <a:buFont typeface="Arial"/>
              <a:buChar char="•"/>
            </a:pPr>
            <a:r>
              <a:rPr lang="en-GB" dirty="0"/>
              <a:t>Motivation</a:t>
            </a:r>
            <a:endParaRPr dirty="0"/>
          </a:p>
          <a:p>
            <a:pPr marL="285739" lvl="0" indent="-120639" algn="l" rtl="0">
              <a:spcBef>
                <a:spcPts val="520"/>
              </a:spcBef>
              <a:spcAft>
                <a:spcPts val="0"/>
              </a:spcAft>
              <a:buClr>
                <a:schemeClr val="dk1"/>
              </a:buClr>
              <a:buSzPts val="2600"/>
              <a:buFont typeface="Arial"/>
              <a:buNone/>
            </a:pPr>
            <a:endParaRPr dirty="0"/>
          </a:p>
          <a:p>
            <a:pPr marL="285739" lvl="0" indent="-285739" algn="l" rtl="0">
              <a:spcBef>
                <a:spcPts val="520"/>
              </a:spcBef>
              <a:spcAft>
                <a:spcPts val="0"/>
              </a:spcAft>
              <a:buClr>
                <a:schemeClr val="dk1"/>
              </a:buClr>
              <a:buSzPts val="2600"/>
              <a:buFont typeface="Arial"/>
              <a:buChar char="•"/>
            </a:pPr>
            <a:r>
              <a:rPr lang="en-GB" dirty="0"/>
              <a:t>About intelligent systems</a:t>
            </a:r>
            <a:endParaRPr dirty="0"/>
          </a:p>
          <a:p>
            <a:pPr marL="619100" lvl="1" indent="-238115" algn="l" rtl="0">
              <a:spcBef>
                <a:spcPts val="480"/>
              </a:spcBef>
              <a:spcAft>
                <a:spcPts val="0"/>
              </a:spcAft>
              <a:buClr>
                <a:schemeClr val="dk1"/>
              </a:buClr>
              <a:buSzPts val="2400"/>
              <a:buFont typeface="Arial"/>
              <a:buChar char="–"/>
            </a:pPr>
            <a:r>
              <a:rPr lang="en-GB" sz="2400" dirty="0"/>
              <a:t>Content in the subject </a:t>
            </a:r>
            <a:r>
              <a:rPr lang="en-GB" sz="2400" dirty="0" smtClean="0"/>
              <a:t>matter</a:t>
            </a:r>
            <a:endParaRPr lang="en-GB" sz="2400" dirty="0"/>
          </a:p>
          <a:p>
            <a:pPr marL="619100" lvl="1" indent="-238115" algn="l" rtl="0">
              <a:spcBef>
                <a:spcPts val="480"/>
              </a:spcBef>
              <a:spcAft>
                <a:spcPts val="0"/>
              </a:spcAft>
              <a:buClr>
                <a:schemeClr val="dk1"/>
              </a:buClr>
              <a:buSzPts val="2400"/>
              <a:buFont typeface="Arial"/>
              <a:buChar char="–"/>
            </a:pPr>
            <a:endParaRPr dirty="0" smtClean="0"/>
          </a:p>
          <a:p>
            <a:pPr marL="285739" lvl="0" indent="-285739" algn="l" rtl="0">
              <a:spcBef>
                <a:spcPts val="520"/>
              </a:spcBef>
              <a:spcAft>
                <a:spcPts val="0"/>
              </a:spcAft>
              <a:buClr>
                <a:schemeClr val="dk1"/>
              </a:buClr>
              <a:buSzPts val="2600"/>
              <a:buFont typeface="Arial"/>
              <a:buChar char="•"/>
            </a:pPr>
            <a:r>
              <a:rPr lang="en-GB" dirty="0" smtClean="0"/>
              <a:t>Internet </a:t>
            </a:r>
            <a:r>
              <a:rPr lang="en-GB" dirty="0"/>
              <a:t>of Things - overview (textbook, chapter 1)</a:t>
            </a:r>
            <a:endParaRPr dirty="0"/>
          </a:p>
          <a:p>
            <a:pPr marL="619100" lvl="1" indent="-238115" algn="l" rtl="0">
              <a:spcBef>
                <a:spcPts val="460"/>
              </a:spcBef>
              <a:spcAft>
                <a:spcPts val="0"/>
              </a:spcAft>
              <a:buClr>
                <a:schemeClr val="dk1"/>
              </a:buClr>
              <a:buSzPts val="2300"/>
              <a:buFont typeface="Arial"/>
              <a:buChar char="–"/>
            </a:pPr>
            <a:r>
              <a:rPr lang="en-GB" dirty="0"/>
              <a:t>Sensors, Actuators, Controllers</a:t>
            </a:r>
            <a:endParaRPr dirty="0"/>
          </a:p>
        </p:txBody>
      </p:sp>
      <p:sp>
        <p:nvSpPr>
          <p:cNvPr id="63" name="Google Shape;63;p7"/>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750"/>
              <a:buFont typeface="Arial"/>
              <a:buNone/>
            </a:pPr>
            <a:r>
              <a:rPr lang="en-GB" sz="750" b="0" i="0" u="none" strike="noStrike" cap="none">
                <a:solidFill>
                  <a:srgbClr val="FFFFFF"/>
                </a:solidFill>
                <a:latin typeface="Helvetica Neue Light"/>
                <a:ea typeface="Helvetica Neue Light"/>
                <a:cs typeface="Helvetica Neue Light"/>
                <a:sym typeface="Helvetica Neue Light"/>
              </a:rPr>
              <a:t>Tor-Morten Grønli (Basert på T. Sandnes 16)</a:t>
            </a:r>
            <a:endParaRPr sz="750" b="0" i="0" u="none" strike="noStrike" cap="none">
              <a:solidFill>
                <a:srgbClr val="FFFFFF"/>
              </a:solidFill>
              <a:latin typeface="Helvetica Neue Light"/>
              <a:ea typeface="Helvetica Neue Light"/>
              <a:cs typeface="Helvetica Neue Light"/>
              <a:sym typeface="Helvetica Neue Light"/>
            </a:endParaRPr>
          </a:p>
        </p:txBody>
      </p:sp>
      <p:sp>
        <p:nvSpPr>
          <p:cNvPr id="64" name="Google Shape;64;p7"/>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50"/>
              <a:buFont typeface="Arial"/>
              <a:buNone/>
            </a:pPr>
            <a:r>
              <a:rPr lang="en-GB" sz="750" b="0" i="0" u="none" strike="noStrike" cap="none">
                <a:solidFill>
                  <a:schemeClr val="lt1"/>
                </a:solidFill>
                <a:latin typeface="Helvetica Neue Light"/>
                <a:ea typeface="Helvetica Neue Light"/>
                <a:cs typeface="Helvetica Neue Light"/>
                <a:sym typeface="Helvetica Neue Light"/>
              </a:rPr>
              <a:t>Slide 2 (av 27)</a:t>
            </a:r>
            <a:endParaRPr sz="750" b="0" i="0" u="none" strike="noStrike" cap="none">
              <a:solidFill>
                <a:schemeClr val="lt1"/>
              </a:solidFill>
              <a:latin typeface="Helvetica Neue Light"/>
              <a:ea typeface="Helvetica Neue Light"/>
              <a:cs typeface="Helvetica Neue Light"/>
              <a:sym typeface="Helvetica Neue Ligh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1"/>
          <p:cNvSpPr txBox="1">
            <a:spLocks noGrp="1"/>
          </p:cNvSpPr>
          <p:nvPr>
            <p:ph type="title"/>
          </p:nvPr>
        </p:nvSpPr>
        <p:spPr>
          <a:xfrm>
            <a:off x="1898463" y="2291449"/>
            <a:ext cx="6572250" cy="1104636"/>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sz="3333">
                <a:solidFill>
                  <a:schemeClr val="dk2"/>
                </a:solidFill>
                <a:latin typeface="Cambria"/>
                <a:ea typeface="Cambria"/>
                <a:cs typeface="Cambria"/>
                <a:sym typeface="Cambria"/>
              </a:rPr>
              <a:t>Motivation</a:t>
            </a:r>
            <a:endParaRPr sz="3333">
              <a:solidFill>
                <a:schemeClr val="dk2"/>
              </a:solidFill>
              <a:latin typeface="Cambria"/>
              <a:ea typeface="Cambria"/>
              <a:cs typeface="Cambria"/>
              <a:sym typeface="Cambria"/>
            </a:endParaRPr>
          </a:p>
        </p:txBody>
      </p:sp>
      <p:sp>
        <p:nvSpPr>
          <p:cNvPr id="96" name="Google Shape;96;p11"/>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What are Intelligent Systems?</a:t>
            </a:r>
            <a:endParaRPr/>
          </a:p>
        </p:txBody>
      </p:sp>
      <p:sp>
        <p:nvSpPr>
          <p:cNvPr id="138" name="Google Shape;138;p18"/>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9" lvl="0" indent="-285739" algn="l" rtl="0">
              <a:lnSpc>
                <a:spcPct val="80000"/>
              </a:lnSpc>
              <a:spcBef>
                <a:spcPts val="0"/>
              </a:spcBef>
              <a:spcAft>
                <a:spcPts val="0"/>
              </a:spcAft>
              <a:buClr>
                <a:schemeClr val="dk1"/>
              </a:buClr>
              <a:buSzPts val="1820"/>
              <a:buChar char="•"/>
            </a:pPr>
            <a:r>
              <a:rPr lang="en-GB" sz="1820" dirty="0"/>
              <a:t>Any suggestions from </a:t>
            </a:r>
            <a:r>
              <a:rPr lang="en-GB" sz="1820" dirty="0" smtClean="0"/>
              <a:t>you?</a:t>
            </a:r>
            <a:r>
              <a:rPr lang="en-GB" sz="1820" dirty="0"/>
              <a:t> </a:t>
            </a:r>
            <a:r>
              <a:rPr lang="en-GB" sz="1820" dirty="0" smtClean="0"/>
              <a:t>Intelligent </a:t>
            </a:r>
            <a:r>
              <a:rPr lang="en-GB" sz="1820" dirty="0"/>
              <a:t>systems are a broad term, and below this we can put, among other things:</a:t>
            </a:r>
            <a:endParaRPr sz="1820" dirty="0"/>
          </a:p>
          <a:p>
            <a:pPr marL="285739" lvl="0" indent="-170169" algn="l" rtl="0">
              <a:lnSpc>
                <a:spcPct val="80000"/>
              </a:lnSpc>
              <a:spcBef>
                <a:spcPts val="364"/>
              </a:spcBef>
              <a:spcAft>
                <a:spcPts val="0"/>
              </a:spcAft>
              <a:buClr>
                <a:schemeClr val="dk1"/>
              </a:buClr>
              <a:buSzPts val="1820"/>
              <a:buNone/>
            </a:pPr>
            <a:endParaRPr sz="1820" dirty="0"/>
          </a:p>
          <a:p>
            <a:pPr marL="285739" lvl="0" indent="-285739" algn="l" rtl="0">
              <a:lnSpc>
                <a:spcPct val="80000"/>
              </a:lnSpc>
              <a:spcBef>
                <a:spcPts val="364"/>
              </a:spcBef>
              <a:spcAft>
                <a:spcPts val="0"/>
              </a:spcAft>
              <a:buClr>
                <a:schemeClr val="dk1"/>
              </a:buClr>
              <a:buSzPts val="1820"/>
              <a:buChar char="•"/>
            </a:pPr>
            <a:r>
              <a:rPr lang="en-GB" sz="1820" u="sng" dirty="0">
                <a:solidFill>
                  <a:schemeClr val="hlink"/>
                </a:solidFill>
                <a:hlinkClick r:id="rId3"/>
              </a:rPr>
              <a:t>Data Scientist: The Sexiest Job of the 21st Century</a:t>
            </a:r>
            <a:r>
              <a:rPr lang="en-GB" sz="1820" dirty="0"/>
              <a:t>!</a:t>
            </a:r>
            <a:endParaRPr dirty="0"/>
          </a:p>
          <a:p>
            <a:pPr marL="285739" lvl="0" indent="-170169" algn="l" rtl="0">
              <a:lnSpc>
                <a:spcPct val="80000"/>
              </a:lnSpc>
              <a:spcBef>
                <a:spcPts val="364"/>
              </a:spcBef>
              <a:spcAft>
                <a:spcPts val="0"/>
              </a:spcAft>
              <a:buClr>
                <a:schemeClr val="dk1"/>
              </a:buClr>
              <a:buSzPts val="1820"/>
              <a:buNone/>
            </a:pPr>
            <a:endParaRPr sz="1820" dirty="0"/>
          </a:p>
          <a:p>
            <a:pPr marL="285739" lvl="0" indent="-285739" algn="l" rtl="0">
              <a:lnSpc>
                <a:spcPct val="80000"/>
              </a:lnSpc>
              <a:spcBef>
                <a:spcPts val="364"/>
              </a:spcBef>
              <a:spcAft>
                <a:spcPts val="0"/>
              </a:spcAft>
              <a:buClr>
                <a:schemeClr val="dk1"/>
              </a:buClr>
              <a:buSzPts val="1820"/>
              <a:buChar char="•"/>
            </a:pPr>
            <a:r>
              <a:rPr lang="en-GB" sz="1820" dirty="0"/>
              <a:t>Machine Learning / Artificial Intelligence. </a:t>
            </a:r>
            <a:endParaRPr sz="1820" dirty="0"/>
          </a:p>
          <a:p>
            <a:pPr marL="619100" lvl="1" indent="-238114" algn="l" rtl="0">
              <a:lnSpc>
                <a:spcPct val="80000"/>
              </a:lnSpc>
              <a:spcBef>
                <a:spcPts val="322"/>
              </a:spcBef>
              <a:spcAft>
                <a:spcPts val="0"/>
              </a:spcAft>
              <a:buClr>
                <a:schemeClr val="dk1"/>
              </a:buClr>
              <a:buSzPts val="1610"/>
              <a:buChar char="–"/>
            </a:pPr>
            <a:r>
              <a:rPr lang="en-GB" sz="1610" dirty="0"/>
              <a:t>Artificial intelligence is at full speed into the automotive industry and our everyday lives (</a:t>
            </a:r>
            <a:r>
              <a:rPr lang="en-GB" sz="1610" u="sng" dirty="0" err="1">
                <a:solidFill>
                  <a:schemeClr val="hlink"/>
                </a:solidFill>
                <a:hlinkClick r:id="rId4"/>
              </a:rPr>
              <a:t>Kunstig</a:t>
            </a:r>
            <a:r>
              <a:rPr lang="en-GB" sz="1610" u="sng" dirty="0">
                <a:solidFill>
                  <a:schemeClr val="hlink"/>
                </a:solidFill>
                <a:hlinkClick r:id="rId4"/>
              </a:rPr>
              <a:t> </a:t>
            </a:r>
            <a:r>
              <a:rPr lang="en-GB" sz="1610" u="sng" dirty="0" err="1">
                <a:solidFill>
                  <a:schemeClr val="hlink"/>
                </a:solidFill>
                <a:hlinkClick r:id="rId4"/>
              </a:rPr>
              <a:t>intelligens</a:t>
            </a:r>
            <a:r>
              <a:rPr lang="en-GB" sz="1610" u="sng" dirty="0">
                <a:solidFill>
                  <a:schemeClr val="hlink"/>
                </a:solidFill>
                <a:hlinkClick r:id="rId4"/>
              </a:rPr>
              <a:t> </a:t>
            </a:r>
            <a:r>
              <a:rPr lang="en-GB" sz="1610" u="sng" dirty="0" err="1">
                <a:solidFill>
                  <a:schemeClr val="hlink"/>
                </a:solidFill>
                <a:hlinkClick r:id="rId4"/>
              </a:rPr>
              <a:t>er</a:t>
            </a:r>
            <a:r>
              <a:rPr lang="en-GB" sz="1610" u="sng" dirty="0">
                <a:solidFill>
                  <a:schemeClr val="hlink"/>
                </a:solidFill>
                <a:hlinkClick r:id="rId4"/>
              </a:rPr>
              <a:t> </a:t>
            </a:r>
            <a:r>
              <a:rPr lang="en-GB" sz="1610" u="sng" dirty="0" err="1">
                <a:solidFill>
                  <a:schemeClr val="hlink"/>
                </a:solidFill>
                <a:hlinkClick r:id="rId4"/>
              </a:rPr>
              <a:t>på</a:t>
            </a:r>
            <a:r>
              <a:rPr lang="en-GB" sz="1610" u="sng" dirty="0">
                <a:solidFill>
                  <a:schemeClr val="hlink"/>
                </a:solidFill>
                <a:hlinkClick r:id="rId4"/>
              </a:rPr>
              <a:t> full fart inn i </a:t>
            </a:r>
            <a:r>
              <a:rPr lang="en-GB" sz="1610" u="sng" dirty="0" err="1">
                <a:solidFill>
                  <a:schemeClr val="hlink"/>
                </a:solidFill>
                <a:hlinkClick r:id="rId4"/>
              </a:rPr>
              <a:t>bilindustrien</a:t>
            </a:r>
            <a:r>
              <a:rPr lang="en-GB" sz="1610" dirty="0"/>
              <a:t>).</a:t>
            </a:r>
            <a:endParaRPr sz="1610" dirty="0"/>
          </a:p>
          <a:p>
            <a:pPr marL="619100" lvl="1" indent="-238114" algn="l" rtl="0">
              <a:lnSpc>
                <a:spcPct val="80000"/>
              </a:lnSpc>
              <a:spcBef>
                <a:spcPts val="322"/>
              </a:spcBef>
              <a:spcAft>
                <a:spcPts val="0"/>
              </a:spcAft>
              <a:buClr>
                <a:schemeClr val="dk1"/>
              </a:buClr>
              <a:buSzPts val="1610"/>
              <a:buChar char="–"/>
            </a:pPr>
            <a:r>
              <a:rPr lang="en-GB" sz="1610" dirty="0"/>
              <a:t>Google's self-driving cars are a good example of this (</a:t>
            </a:r>
            <a:r>
              <a:rPr lang="en-GB" sz="1610" u="sng" dirty="0" err="1">
                <a:solidFill>
                  <a:schemeClr val="hlink"/>
                </a:solidFill>
                <a:hlinkClick r:id="rId5"/>
              </a:rPr>
              <a:t>Googles</a:t>
            </a:r>
            <a:r>
              <a:rPr lang="en-GB" sz="1610" u="sng" dirty="0">
                <a:solidFill>
                  <a:schemeClr val="hlink"/>
                </a:solidFill>
                <a:hlinkClick r:id="rId5"/>
              </a:rPr>
              <a:t> </a:t>
            </a:r>
            <a:r>
              <a:rPr lang="en-GB" sz="1610" u="sng" dirty="0" err="1">
                <a:solidFill>
                  <a:schemeClr val="hlink"/>
                </a:solidFill>
                <a:hlinkClick r:id="rId5"/>
              </a:rPr>
              <a:t>selvkjørende</a:t>
            </a:r>
            <a:r>
              <a:rPr lang="en-GB" sz="1610" u="sng" dirty="0">
                <a:solidFill>
                  <a:schemeClr val="hlink"/>
                </a:solidFill>
                <a:hlinkClick r:id="rId5"/>
              </a:rPr>
              <a:t> </a:t>
            </a:r>
            <a:r>
              <a:rPr lang="en-GB" sz="1610" u="sng" dirty="0" err="1">
                <a:solidFill>
                  <a:schemeClr val="hlink"/>
                </a:solidFill>
                <a:hlinkClick r:id="rId5"/>
              </a:rPr>
              <a:t>biler</a:t>
            </a:r>
            <a:r>
              <a:rPr lang="en-GB" sz="1610" dirty="0"/>
              <a:t>). </a:t>
            </a:r>
            <a:endParaRPr sz="1610" dirty="0"/>
          </a:p>
          <a:p>
            <a:pPr marL="619100" lvl="1" indent="-238114" algn="l" rtl="0">
              <a:lnSpc>
                <a:spcPct val="80000"/>
              </a:lnSpc>
              <a:spcBef>
                <a:spcPts val="322"/>
              </a:spcBef>
              <a:spcAft>
                <a:spcPts val="0"/>
              </a:spcAft>
              <a:buClr>
                <a:schemeClr val="dk1"/>
              </a:buClr>
              <a:buSzPts val="1610"/>
              <a:buChar char="–"/>
            </a:pPr>
            <a:r>
              <a:rPr lang="en-GB" sz="1610" dirty="0"/>
              <a:t>(NB: Of course, artificial intelligence is VERY MUCH more than the car industry!)</a:t>
            </a:r>
            <a:endParaRPr sz="1610" dirty="0"/>
          </a:p>
          <a:p>
            <a:pPr marL="285739" lvl="0" indent="-170169" algn="l" rtl="0">
              <a:lnSpc>
                <a:spcPct val="80000"/>
              </a:lnSpc>
              <a:spcBef>
                <a:spcPts val="364"/>
              </a:spcBef>
              <a:spcAft>
                <a:spcPts val="0"/>
              </a:spcAft>
              <a:buClr>
                <a:schemeClr val="dk1"/>
              </a:buClr>
              <a:buSzPts val="1820"/>
              <a:buNone/>
            </a:pPr>
            <a:endParaRPr sz="1820" dirty="0"/>
          </a:p>
          <a:p>
            <a:pPr marL="285739" lvl="0" indent="-285739" algn="l" rtl="0">
              <a:lnSpc>
                <a:spcPct val="80000"/>
              </a:lnSpc>
              <a:spcBef>
                <a:spcPts val="364"/>
              </a:spcBef>
              <a:spcAft>
                <a:spcPts val="0"/>
              </a:spcAft>
              <a:buClr>
                <a:schemeClr val="dk1"/>
              </a:buClr>
              <a:buSzPts val="1820"/>
              <a:buChar char="•"/>
            </a:pPr>
            <a:r>
              <a:rPr lang="en-GB" sz="1820" dirty="0"/>
              <a:t>Internet of Things (</a:t>
            </a:r>
            <a:r>
              <a:rPr lang="en-GB" sz="1820" dirty="0" err="1"/>
              <a:t>IoT</a:t>
            </a:r>
            <a:r>
              <a:rPr lang="en-GB" sz="1820" dirty="0"/>
              <a:t>). </a:t>
            </a:r>
            <a:endParaRPr dirty="0"/>
          </a:p>
          <a:p>
            <a:pPr marL="619100" lvl="1" indent="-238114" algn="l" rtl="0">
              <a:lnSpc>
                <a:spcPct val="80000"/>
              </a:lnSpc>
              <a:spcBef>
                <a:spcPts val="322"/>
              </a:spcBef>
              <a:spcAft>
                <a:spcPts val="0"/>
              </a:spcAft>
              <a:buClr>
                <a:schemeClr val="dk1"/>
              </a:buClr>
              <a:buSzPts val="1610"/>
              <a:buChar char="–"/>
            </a:pPr>
            <a:r>
              <a:rPr lang="en-GB" sz="1610" dirty="0"/>
              <a:t>Here it is too </a:t>
            </a:r>
            <a:r>
              <a:rPr lang="en-GB" sz="1610" u="sng" dirty="0">
                <a:solidFill>
                  <a:schemeClr val="hlink"/>
                </a:solidFill>
                <a:hlinkClick r:id="rId6"/>
              </a:rPr>
              <a:t>beacon </a:t>
            </a:r>
            <a:r>
              <a:rPr lang="en-GB" sz="1610" u="sng" dirty="0" err="1">
                <a:solidFill>
                  <a:schemeClr val="hlink"/>
                </a:solidFill>
                <a:hlinkClick r:id="rId6"/>
              </a:rPr>
              <a:t>teknologi</a:t>
            </a:r>
            <a:r>
              <a:rPr lang="en-GB" sz="1610" dirty="0"/>
              <a:t> (Near Field Communication - NFC) a hot topic.</a:t>
            </a:r>
            <a:endParaRPr sz="1610" dirty="0"/>
          </a:p>
        </p:txBody>
      </p:sp>
      <p:sp>
        <p:nvSpPr>
          <p:cNvPr id="139" name="Google Shape;139;p18"/>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750"/>
              <a:buFont typeface="Arial"/>
              <a:buNone/>
            </a:pPr>
            <a:r>
              <a:rPr lang="en-GB" sz="750" b="0" i="0" u="none" strike="noStrike" cap="none">
                <a:solidFill>
                  <a:srgbClr val="FFFFFF"/>
                </a:solidFill>
                <a:latin typeface="Helvetica Neue Light"/>
                <a:ea typeface="Helvetica Neue Light"/>
                <a:cs typeface="Helvetica Neue Light"/>
                <a:sym typeface="Helvetica Neue Light"/>
              </a:rPr>
              <a:t>Tor-Morten Grønli (Basert på T. Sandnes 16)</a:t>
            </a:r>
            <a:endParaRPr sz="750" b="0" i="0" u="none" strike="noStrike" cap="none">
              <a:solidFill>
                <a:srgbClr val="FFFFFF"/>
              </a:solidFill>
              <a:latin typeface="Helvetica Neue Light"/>
              <a:ea typeface="Helvetica Neue Light"/>
              <a:cs typeface="Helvetica Neue Light"/>
              <a:sym typeface="Helvetica Neue Light"/>
            </a:endParaRPr>
          </a:p>
        </p:txBody>
      </p:sp>
      <p:sp>
        <p:nvSpPr>
          <p:cNvPr id="140" name="Google Shape;140;p18"/>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50"/>
              <a:buFont typeface="Arial"/>
              <a:buNone/>
            </a:pPr>
            <a:r>
              <a:rPr lang="en-GB" sz="750" b="0" i="0" u="none" strike="noStrike" cap="none">
                <a:solidFill>
                  <a:schemeClr val="lt1"/>
                </a:solidFill>
                <a:latin typeface="Helvetica Neue Light"/>
                <a:ea typeface="Helvetica Neue Light"/>
                <a:cs typeface="Helvetica Neue Light"/>
                <a:sym typeface="Helvetica Neue Light"/>
              </a:rPr>
              <a:t>Slide 8 (av 27)</a:t>
            </a:r>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Intelligent systems: the breadth</a:t>
            </a:r>
            <a:endParaRPr/>
          </a:p>
        </p:txBody>
      </p:sp>
      <p:sp>
        <p:nvSpPr>
          <p:cNvPr id="154" name="Google Shape;154;p20"/>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9" lvl="0" indent="-273039" algn="l" rtl="0">
              <a:spcBef>
                <a:spcPts val="0"/>
              </a:spcBef>
              <a:spcAft>
                <a:spcPts val="0"/>
              </a:spcAft>
              <a:buClr>
                <a:schemeClr val="dk1"/>
              </a:buClr>
              <a:buSzPts val="2400"/>
              <a:buChar char="•"/>
            </a:pPr>
            <a:r>
              <a:rPr lang="en-GB" sz="2400" dirty="0"/>
              <a:t>As mentioned, intelligent systems is a broad concept. </a:t>
            </a:r>
            <a:endParaRPr sz="2400" dirty="0"/>
          </a:p>
          <a:p>
            <a:pPr marL="619100" lvl="1" indent="-244465" algn="l" rtl="0">
              <a:spcBef>
                <a:spcPts val="460"/>
              </a:spcBef>
              <a:spcAft>
                <a:spcPts val="0"/>
              </a:spcAft>
              <a:buClr>
                <a:schemeClr val="dk1"/>
              </a:buClr>
              <a:buSzPts val="2400"/>
              <a:buChar char="–"/>
            </a:pPr>
            <a:r>
              <a:rPr lang="en-GB" sz="2400" dirty="0"/>
              <a:t>Here are some exciting (and some slightly scary?) themes which are very relevant.</a:t>
            </a:r>
            <a:endParaRPr sz="2400" dirty="0"/>
          </a:p>
          <a:p>
            <a:pPr marL="285738" lvl="0" indent="0" algn="l" rtl="0">
              <a:spcBef>
                <a:spcPts val="520"/>
              </a:spcBef>
              <a:spcAft>
                <a:spcPts val="0"/>
              </a:spcAft>
              <a:buNone/>
            </a:pPr>
            <a:endParaRPr sz="2400" dirty="0"/>
          </a:p>
          <a:p>
            <a:pPr marL="285739" lvl="0" indent="-273039" algn="l" rtl="0">
              <a:spcBef>
                <a:spcPts val="520"/>
              </a:spcBef>
              <a:spcAft>
                <a:spcPts val="0"/>
              </a:spcAft>
              <a:buClr>
                <a:schemeClr val="dk1"/>
              </a:buClr>
              <a:buSzPts val="2400"/>
              <a:buChar char="•"/>
            </a:pPr>
            <a:r>
              <a:rPr lang="en-GB" sz="2400" dirty="0"/>
              <a:t>Has everything been in the car </a:t>
            </a:r>
            <a:r>
              <a:rPr lang="en-GB" sz="2400" dirty="0" smtClean="0"/>
              <a:t>industry, self-driving </a:t>
            </a:r>
            <a:r>
              <a:rPr lang="en-GB" sz="2400" dirty="0"/>
              <a:t>cars</a:t>
            </a:r>
            <a:r>
              <a:rPr lang="en-GB" sz="2400" dirty="0" smtClean="0"/>
              <a:t>. Example, look at</a:t>
            </a:r>
            <a:r>
              <a:rPr lang="en-GB" sz="2400" dirty="0" smtClean="0"/>
              <a:t> </a:t>
            </a:r>
            <a:r>
              <a:rPr lang="en-GB" sz="2400" dirty="0" smtClean="0">
                <a:hlinkClick r:id="rId3"/>
              </a:rPr>
              <a:t>BMW</a:t>
            </a:r>
            <a:r>
              <a:rPr lang="en-GB" sz="2400" dirty="0" smtClean="0"/>
              <a:t> autonomous driving project.</a:t>
            </a:r>
            <a:endParaRPr sz="2400" dirty="0"/>
          </a:p>
          <a:p>
            <a:pPr marL="285738" lvl="0" indent="0" algn="l" rtl="0">
              <a:spcBef>
                <a:spcPts val="520"/>
              </a:spcBef>
              <a:spcAft>
                <a:spcPts val="0"/>
              </a:spcAft>
              <a:buNone/>
            </a:pPr>
            <a:endParaRPr sz="2400" dirty="0"/>
          </a:p>
          <a:p>
            <a:pPr marL="285739" lvl="0" indent="-273039" algn="l" rtl="0">
              <a:spcBef>
                <a:spcPts val="520"/>
              </a:spcBef>
              <a:spcAft>
                <a:spcPts val="0"/>
              </a:spcAft>
              <a:buClr>
                <a:schemeClr val="dk1"/>
              </a:buClr>
              <a:buSzPts val="2400"/>
              <a:buChar char="•"/>
            </a:pPr>
            <a:r>
              <a:rPr lang="en-GB" sz="2400" dirty="0"/>
              <a:t>But pushing so much technology has a downside also</a:t>
            </a:r>
            <a:endParaRPr sz="2400" dirty="0"/>
          </a:p>
          <a:p>
            <a:pPr marL="619100" lvl="1" indent="-244465" algn="l" rtl="0">
              <a:spcBef>
                <a:spcPts val="460"/>
              </a:spcBef>
              <a:spcAft>
                <a:spcPts val="0"/>
              </a:spcAft>
              <a:buClr>
                <a:schemeClr val="dk1"/>
              </a:buClr>
              <a:buSzPts val="2400"/>
              <a:buChar char="–"/>
            </a:pPr>
            <a:r>
              <a:rPr lang="en-GB" sz="2400" dirty="0"/>
              <a:t>What challenges do you see?</a:t>
            </a:r>
            <a:endParaRPr sz="2400" dirty="0"/>
          </a:p>
        </p:txBody>
      </p:sp>
      <p:sp>
        <p:nvSpPr>
          <p:cNvPr id="155" name="Google Shape;155;p20"/>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750"/>
              <a:buFont typeface="Arial"/>
              <a:buNone/>
            </a:pPr>
            <a:r>
              <a:rPr lang="en-GB" sz="750" b="0" i="0" u="none" strike="noStrike" cap="none">
                <a:solidFill>
                  <a:srgbClr val="FFFFFF"/>
                </a:solidFill>
                <a:latin typeface="Helvetica Neue Light"/>
                <a:ea typeface="Helvetica Neue Light"/>
                <a:cs typeface="Helvetica Neue Light"/>
                <a:sym typeface="Helvetica Neue Light"/>
              </a:rPr>
              <a:t>Tor-Morten Grønli (Basert på T. Sandnes 16)</a:t>
            </a:r>
            <a:endParaRPr sz="750" b="0" i="0" u="none" strike="noStrike" cap="none">
              <a:solidFill>
                <a:srgbClr val="FFFFFF"/>
              </a:solidFill>
              <a:latin typeface="Helvetica Neue Light"/>
              <a:ea typeface="Helvetica Neue Light"/>
              <a:cs typeface="Helvetica Neue Light"/>
              <a:sym typeface="Helvetica Neue Light"/>
            </a:endParaRPr>
          </a:p>
        </p:txBody>
      </p:sp>
      <p:sp>
        <p:nvSpPr>
          <p:cNvPr id="156" name="Google Shape;156;p20"/>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50"/>
              <a:buFont typeface="Arial"/>
              <a:buNone/>
            </a:pPr>
            <a:r>
              <a:rPr lang="en-GB" sz="750" b="0" i="0" u="none" strike="noStrike" cap="none">
                <a:solidFill>
                  <a:schemeClr val="lt1"/>
                </a:solidFill>
                <a:latin typeface="Helvetica Neue Light"/>
                <a:ea typeface="Helvetica Neue Light"/>
                <a:cs typeface="Helvetica Neue Light"/>
                <a:sym typeface="Helvetica Neue Light"/>
              </a:rPr>
              <a:t>Slide 11 (av 27)</a:t>
            </a:r>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The breadth: Data scientist</a:t>
            </a:r>
            <a:endParaRPr/>
          </a:p>
        </p:txBody>
      </p:sp>
      <p:sp>
        <p:nvSpPr>
          <p:cNvPr id="162" name="Google Shape;162;p21"/>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r>
              <a:rPr lang="en-GB"/>
              <a:t>Big data, analysis … Data Scientist! :-)</a:t>
            </a:r>
            <a:endParaRPr/>
          </a:p>
          <a:p>
            <a:pPr marL="285739" lvl="0" indent="-120639" algn="l" rtl="0">
              <a:lnSpc>
                <a:spcPct val="90000"/>
              </a:lnSpc>
              <a:spcBef>
                <a:spcPts val="520"/>
              </a:spcBef>
              <a:spcAft>
                <a:spcPts val="0"/>
              </a:spcAft>
              <a:buClr>
                <a:schemeClr val="dk1"/>
              </a:buClr>
              <a:buSzPts val="2600"/>
              <a:buNone/>
            </a:pPr>
            <a:endParaRPr/>
          </a:p>
          <a:p>
            <a:pPr marL="285739" lvl="0" indent="-120639" algn="l" rtl="0">
              <a:lnSpc>
                <a:spcPct val="90000"/>
              </a:lnSpc>
              <a:spcBef>
                <a:spcPts val="520"/>
              </a:spcBef>
              <a:spcAft>
                <a:spcPts val="0"/>
              </a:spcAft>
              <a:buClr>
                <a:schemeClr val="dk1"/>
              </a:buClr>
              <a:buSzPts val="2600"/>
              <a:buNone/>
            </a:pPr>
            <a:endParaRPr/>
          </a:p>
          <a:p>
            <a:pPr marL="285739" lvl="0" indent="-120639" algn="l" rtl="0">
              <a:lnSpc>
                <a:spcPct val="90000"/>
              </a:lnSpc>
              <a:spcBef>
                <a:spcPts val="520"/>
              </a:spcBef>
              <a:spcAft>
                <a:spcPts val="0"/>
              </a:spcAft>
              <a:buClr>
                <a:schemeClr val="dk1"/>
              </a:buClr>
              <a:buSzPts val="2600"/>
              <a:buNone/>
            </a:pPr>
            <a:endParaRPr/>
          </a:p>
          <a:p>
            <a:pPr marL="285739" lvl="0" indent="-120639" algn="l" rtl="0">
              <a:lnSpc>
                <a:spcPct val="90000"/>
              </a:lnSpc>
              <a:spcBef>
                <a:spcPts val="520"/>
              </a:spcBef>
              <a:spcAft>
                <a:spcPts val="0"/>
              </a:spcAft>
              <a:buClr>
                <a:schemeClr val="dk1"/>
              </a:buClr>
              <a:buSzPts val="2600"/>
              <a:buNone/>
            </a:pPr>
            <a:endParaRPr/>
          </a:p>
          <a:p>
            <a:pPr marL="285739" lvl="0" indent="-120639" algn="l" rtl="0">
              <a:lnSpc>
                <a:spcPct val="90000"/>
              </a:lnSpc>
              <a:spcBef>
                <a:spcPts val="520"/>
              </a:spcBef>
              <a:spcAft>
                <a:spcPts val="0"/>
              </a:spcAft>
              <a:buClr>
                <a:schemeClr val="dk1"/>
              </a:buClr>
              <a:buSzPts val="2600"/>
              <a:buNone/>
            </a:pPr>
            <a:endParaRPr/>
          </a:p>
          <a:p>
            <a:pPr marL="285739" lvl="0" indent="-120639" algn="l" rtl="0">
              <a:lnSpc>
                <a:spcPct val="90000"/>
              </a:lnSpc>
              <a:spcBef>
                <a:spcPts val="520"/>
              </a:spcBef>
              <a:spcAft>
                <a:spcPts val="0"/>
              </a:spcAft>
              <a:buClr>
                <a:schemeClr val="dk1"/>
              </a:buClr>
              <a:buSzPts val="2600"/>
              <a:buNone/>
            </a:pPr>
            <a:endParaRPr/>
          </a:p>
          <a:p>
            <a:pPr marL="0" lvl="0" indent="0" algn="l" rtl="0">
              <a:lnSpc>
                <a:spcPct val="90000"/>
              </a:lnSpc>
              <a:spcBef>
                <a:spcPts val="520"/>
              </a:spcBef>
              <a:spcAft>
                <a:spcPts val="0"/>
              </a:spcAft>
              <a:buClr>
                <a:schemeClr val="dk1"/>
              </a:buClr>
              <a:buSzPts val="2600"/>
              <a:buNone/>
            </a:pPr>
            <a:r>
              <a:rPr lang="en-GB"/>
              <a:t> </a:t>
            </a:r>
            <a:endParaRPr/>
          </a:p>
        </p:txBody>
      </p:sp>
      <p:sp>
        <p:nvSpPr>
          <p:cNvPr id="163" name="Google Shape;163;p21"/>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164" name="Google Shape;164;p21"/>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Slide 12 (av 27)</a:t>
            </a:r>
            <a:endParaRPr/>
          </a:p>
        </p:txBody>
      </p:sp>
      <p:pic>
        <p:nvPicPr>
          <p:cNvPr id="165" name="Google Shape;165;p21" descr="Image result for data scientist"/>
          <p:cNvPicPr preferRelativeResize="0"/>
          <p:nvPr/>
        </p:nvPicPr>
        <p:blipFill rotWithShape="1">
          <a:blip r:embed="rId3">
            <a:alphaModFix/>
          </a:blip>
          <a:srcRect/>
          <a:stretch/>
        </p:blipFill>
        <p:spPr>
          <a:xfrm>
            <a:off x="2231524" y="1937575"/>
            <a:ext cx="5696961" cy="32657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The breadth: artificial intelligence</a:t>
            </a:r>
            <a:endParaRPr/>
          </a:p>
        </p:txBody>
      </p:sp>
      <p:sp>
        <p:nvSpPr>
          <p:cNvPr id="171" name="Google Shape;171;p22"/>
          <p:cNvSpPr txBox="1">
            <a:spLocks noGrp="1"/>
          </p:cNvSpPr>
          <p:nvPr>
            <p:ph type="body" idx="1"/>
          </p:nvPr>
        </p:nvSpPr>
        <p:spPr>
          <a:xfrm>
            <a:off x="508000" y="1333500"/>
            <a:ext cx="5633614" cy="3771636"/>
          </a:xfrm>
          <a:prstGeom prst="rect">
            <a:avLst/>
          </a:prstGeom>
          <a:noFill/>
          <a:ln>
            <a:noFill/>
          </a:ln>
        </p:spPr>
        <p:txBody>
          <a:bodyPr spcFirstLastPara="1" wrap="square" lIns="91425" tIns="45700" rIns="91425" bIns="45700" anchor="t" anchorCtr="0">
            <a:noAutofit/>
          </a:bodyPr>
          <a:lstStyle/>
          <a:p>
            <a:pPr marL="285738" lvl="0" indent="-273038" algn="l" rtl="0">
              <a:spcBef>
                <a:spcPts val="0"/>
              </a:spcBef>
              <a:spcAft>
                <a:spcPts val="0"/>
              </a:spcAft>
              <a:buClr>
                <a:schemeClr val="dk1"/>
              </a:buClr>
              <a:buSzPts val="2400"/>
              <a:buChar char="•"/>
            </a:pPr>
            <a:r>
              <a:rPr lang="en-GB" sz="2400"/>
              <a:t>Robots, of course, listen with artificial intelligence!</a:t>
            </a:r>
            <a:endParaRPr sz="2400"/>
          </a:p>
          <a:p>
            <a:pPr marL="285738" lvl="0" indent="0" algn="l" rtl="0">
              <a:spcBef>
                <a:spcPts val="0"/>
              </a:spcBef>
              <a:spcAft>
                <a:spcPts val="0"/>
              </a:spcAft>
              <a:buNone/>
            </a:pPr>
            <a:endParaRPr sz="2400"/>
          </a:p>
          <a:p>
            <a:pPr marL="285739" lvl="0" indent="-273039" algn="l" rtl="0">
              <a:spcBef>
                <a:spcPts val="520"/>
              </a:spcBef>
              <a:spcAft>
                <a:spcPts val="0"/>
              </a:spcAft>
              <a:buClr>
                <a:schemeClr val="dk1"/>
              </a:buClr>
              <a:buSzPts val="2400"/>
              <a:buChar char="•"/>
            </a:pPr>
            <a:r>
              <a:rPr lang="en-GB" sz="2400"/>
              <a:t>For example, these from US Boston Dynamics: </a:t>
            </a:r>
            <a:endParaRPr sz="2400"/>
          </a:p>
          <a:p>
            <a:pPr marL="619100" lvl="1" indent="-225415" algn="l" rtl="0">
              <a:spcBef>
                <a:spcPts val="460"/>
              </a:spcBef>
              <a:spcAft>
                <a:spcPts val="0"/>
              </a:spcAft>
              <a:buClr>
                <a:schemeClr val="dk1"/>
              </a:buClr>
              <a:buSzPts val="2100"/>
              <a:buChar char="–"/>
            </a:pPr>
            <a:r>
              <a:rPr lang="en-GB" sz="2100" u="sng">
                <a:solidFill>
                  <a:schemeClr val="hlink"/>
                </a:solidFill>
                <a:hlinkClick r:id="rId3"/>
              </a:rPr>
              <a:t>BigDog</a:t>
            </a:r>
            <a:r>
              <a:rPr lang="en-GB" sz="2100"/>
              <a:t> (2010)</a:t>
            </a:r>
            <a:endParaRPr sz="2100"/>
          </a:p>
          <a:p>
            <a:pPr marL="619100" lvl="1" indent="-225415" algn="l" rtl="0">
              <a:spcBef>
                <a:spcPts val="460"/>
              </a:spcBef>
              <a:spcAft>
                <a:spcPts val="0"/>
              </a:spcAft>
              <a:buClr>
                <a:schemeClr val="dk1"/>
              </a:buClr>
              <a:buSzPts val="2100"/>
              <a:buChar char="–"/>
            </a:pPr>
            <a:r>
              <a:rPr lang="en-GB" sz="2100" u="sng">
                <a:solidFill>
                  <a:schemeClr val="hlink"/>
                </a:solidFill>
                <a:hlinkClick r:id="rId4"/>
              </a:rPr>
              <a:t>WildCat</a:t>
            </a:r>
            <a:r>
              <a:rPr lang="en-GB" sz="2100"/>
              <a:t> (2013)</a:t>
            </a:r>
            <a:endParaRPr sz="2100"/>
          </a:p>
          <a:p>
            <a:pPr marL="619100" lvl="1" indent="-225415" algn="l" rtl="0">
              <a:spcBef>
                <a:spcPts val="460"/>
              </a:spcBef>
              <a:spcAft>
                <a:spcPts val="0"/>
              </a:spcAft>
              <a:buClr>
                <a:schemeClr val="dk1"/>
              </a:buClr>
              <a:buSzPts val="2100"/>
              <a:buChar char="–"/>
            </a:pPr>
            <a:r>
              <a:rPr lang="en-GB" sz="2100" u="sng">
                <a:solidFill>
                  <a:schemeClr val="hlink"/>
                </a:solidFill>
                <a:hlinkClick r:id="rId5"/>
              </a:rPr>
              <a:t>Atlas</a:t>
            </a:r>
            <a:r>
              <a:rPr lang="en-GB" sz="2100"/>
              <a:t> (2016/2018)</a:t>
            </a:r>
            <a:endParaRPr sz="2100"/>
          </a:p>
        </p:txBody>
      </p:sp>
      <p:sp>
        <p:nvSpPr>
          <p:cNvPr id="172" name="Google Shape;172;p22"/>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173" name="Google Shape;173;p22"/>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Slide 13 (av 27)</a:t>
            </a:r>
            <a:endParaRPr/>
          </a:p>
        </p:txBody>
      </p:sp>
      <p:pic>
        <p:nvPicPr>
          <p:cNvPr id="174" name="Google Shape;174;p22" descr="Image result for boston dynamics atlas big dog"/>
          <p:cNvPicPr preferRelativeResize="0"/>
          <p:nvPr/>
        </p:nvPicPr>
        <p:blipFill rotWithShape="1">
          <a:blip r:embed="rId6">
            <a:alphaModFix/>
          </a:blip>
          <a:srcRect l="27164" r="24012"/>
          <a:stretch/>
        </p:blipFill>
        <p:spPr>
          <a:xfrm>
            <a:off x="6141614" y="1391039"/>
            <a:ext cx="3445367" cy="3626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The breadth: machine learning</a:t>
            </a:r>
            <a:endParaRPr/>
          </a:p>
        </p:txBody>
      </p:sp>
      <p:sp>
        <p:nvSpPr>
          <p:cNvPr id="180" name="Google Shape;180;p23"/>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8" lvl="0" indent="-266371" algn="l" rtl="0">
              <a:lnSpc>
                <a:spcPct val="90000"/>
              </a:lnSpc>
              <a:spcBef>
                <a:spcPts val="0"/>
              </a:spcBef>
              <a:spcAft>
                <a:spcPts val="0"/>
              </a:spcAft>
              <a:buClr>
                <a:schemeClr val="dk1"/>
              </a:buClr>
              <a:buSzPts val="2100"/>
              <a:buChar char="•"/>
            </a:pPr>
            <a:r>
              <a:rPr lang="en-GB" sz="2100"/>
              <a:t>Traditionally, computers solve problems by being told how to solve the problem.</a:t>
            </a:r>
            <a:endParaRPr sz="2100"/>
          </a:p>
          <a:p>
            <a:pPr marL="285738" lvl="0" indent="0" algn="l" rtl="0">
              <a:lnSpc>
                <a:spcPct val="90000"/>
              </a:lnSpc>
              <a:spcBef>
                <a:spcPts val="0"/>
              </a:spcBef>
              <a:spcAft>
                <a:spcPts val="0"/>
              </a:spcAft>
              <a:buNone/>
            </a:pPr>
            <a:endParaRPr sz="2100"/>
          </a:p>
          <a:p>
            <a:pPr marL="285738" lvl="0" indent="-266371" algn="l" rtl="0">
              <a:lnSpc>
                <a:spcPct val="90000"/>
              </a:lnSpc>
              <a:spcBef>
                <a:spcPts val="481"/>
              </a:spcBef>
              <a:spcAft>
                <a:spcPts val="0"/>
              </a:spcAft>
              <a:buClr>
                <a:schemeClr val="dk1"/>
              </a:buClr>
              <a:buSzPts val="2100"/>
              <a:buChar char="•"/>
            </a:pPr>
            <a:r>
              <a:rPr lang="en-GB" sz="2100"/>
              <a:t>Artificial Intelligence (AI) is about developing computer systems that can learn from their own experiences and solve complex problems in different situations and environments.</a:t>
            </a:r>
            <a:endParaRPr sz="2100"/>
          </a:p>
          <a:p>
            <a:pPr marL="285738" lvl="0" indent="0" algn="l" rtl="0">
              <a:lnSpc>
                <a:spcPct val="90000"/>
              </a:lnSpc>
              <a:spcBef>
                <a:spcPts val="481"/>
              </a:spcBef>
              <a:spcAft>
                <a:spcPts val="0"/>
              </a:spcAft>
              <a:buNone/>
            </a:pPr>
            <a:endParaRPr sz="2100"/>
          </a:p>
          <a:p>
            <a:pPr marL="285738" lvl="0" indent="-266371" algn="l" rtl="0">
              <a:lnSpc>
                <a:spcPct val="90000"/>
              </a:lnSpc>
              <a:spcBef>
                <a:spcPts val="481"/>
              </a:spcBef>
              <a:spcAft>
                <a:spcPts val="0"/>
              </a:spcAft>
              <a:buClr>
                <a:schemeClr val="dk1"/>
              </a:buClr>
              <a:buSzPts val="2100"/>
              <a:buChar char="•"/>
            </a:pPr>
            <a:r>
              <a:rPr lang="en-GB" sz="2100"/>
              <a:t>Machine learning is an algorithm that learns itself to solve problem. Often this happens by finding patterns in large amounts of data.</a:t>
            </a:r>
            <a:endParaRPr sz="2100"/>
          </a:p>
          <a:p>
            <a:pPr marL="285738" lvl="0" indent="0" algn="l" rtl="0">
              <a:lnSpc>
                <a:spcPct val="90000"/>
              </a:lnSpc>
              <a:spcBef>
                <a:spcPts val="481"/>
              </a:spcBef>
              <a:spcAft>
                <a:spcPts val="0"/>
              </a:spcAft>
              <a:buNone/>
            </a:pPr>
            <a:endParaRPr sz="2100"/>
          </a:p>
          <a:p>
            <a:pPr marL="285739" lvl="0" indent="-266371" algn="l" rtl="0">
              <a:lnSpc>
                <a:spcPct val="90000"/>
              </a:lnSpc>
              <a:spcBef>
                <a:spcPts val="481"/>
              </a:spcBef>
              <a:spcAft>
                <a:spcPts val="0"/>
              </a:spcAft>
              <a:buClr>
                <a:schemeClr val="dk1"/>
              </a:buClr>
              <a:buSzPts val="2100"/>
              <a:buChar char="•"/>
            </a:pPr>
            <a:r>
              <a:rPr lang="en-GB" sz="2100"/>
              <a:t>In this way, machines will be more similar to humans – like automated processes – eg. self-driving cars.</a:t>
            </a:r>
            <a:endParaRPr sz="2100"/>
          </a:p>
        </p:txBody>
      </p:sp>
      <p:sp>
        <p:nvSpPr>
          <p:cNvPr id="181" name="Google Shape;181;p23"/>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182" name="Google Shape;182;p23"/>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Slide 14 (av 27)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Width: Internet of Things (IoT)</a:t>
            </a:r>
            <a:endParaRPr/>
          </a:p>
        </p:txBody>
      </p:sp>
      <p:sp>
        <p:nvSpPr>
          <p:cNvPr id="188" name="Google Shape;188;p24"/>
          <p:cNvSpPr txBox="1">
            <a:spLocks noGrp="1"/>
          </p:cNvSpPr>
          <p:nvPr>
            <p:ph type="body" idx="1"/>
          </p:nvPr>
        </p:nvSpPr>
        <p:spPr>
          <a:xfrm>
            <a:off x="508000" y="1333500"/>
            <a:ext cx="5364088" cy="3771636"/>
          </a:xfrm>
          <a:prstGeom prst="rect">
            <a:avLst/>
          </a:prstGeom>
          <a:noFill/>
          <a:ln>
            <a:noFill/>
          </a:ln>
        </p:spPr>
        <p:txBody>
          <a:bodyPr spcFirstLastPara="1" wrap="square" lIns="91425" tIns="45700" rIns="91425" bIns="45700" anchor="t" anchorCtr="0">
            <a:noAutofit/>
          </a:bodyPr>
          <a:lstStyle/>
          <a:p>
            <a:pPr marL="285738" lvl="0" indent="-273038" algn="l" rtl="0">
              <a:spcBef>
                <a:spcPts val="0"/>
              </a:spcBef>
              <a:spcAft>
                <a:spcPts val="0"/>
              </a:spcAft>
              <a:buClr>
                <a:schemeClr val="dk1"/>
              </a:buClr>
              <a:buSzPts val="2400"/>
              <a:buChar char="•"/>
            </a:pPr>
            <a:r>
              <a:rPr lang="en-GB" sz="2400"/>
              <a:t>The theory of the IoT is a large part of IKT200 subject.</a:t>
            </a:r>
            <a:endParaRPr sz="2400"/>
          </a:p>
          <a:p>
            <a:pPr marL="285738" lvl="0" indent="0" algn="l" rtl="0">
              <a:spcBef>
                <a:spcPts val="0"/>
              </a:spcBef>
              <a:spcAft>
                <a:spcPts val="0"/>
              </a:spcAft>
              <a:buNone/>
            </a:pPr>
            <a:endParaRPr/>
          </a:p>
          <a:p>
            <a:pPr marL="285739" lvl="0" indent="-273039" algn="l" rtl="0">
              <a:spcBef>
                <a:spcPts val="520"/>
              </a:spcBef>
              <a:spcAft>
                <a:spcPts val="0"/>
              </a:spcAft>
              <a:buClr>
                <a:schemeClr val="dk1"/>
              </a:buClr>
              <a:buSzPts val="2400"/>
              <a:buChar char="•"/>
            </a:pPr>
            <a:r>
              <a:rPr lang="en-GB" sz="2400"/>
              <a:t>Next semester you will build this type of solution itself. </a:t>
            </a:r>
            <a:endParaRPr sz="2400"/>
          </a:p>
          <a:p>
            <a:pPr marL="619100" lvl="1" indent="-219065" algn="l" rtl="0">
              <a:spcBef>
                <a:spcPts val="460"/>
              </a:spcBef>
              <a:spcAft>
                <a:spcPts val="0"/>
              </a:spcAft>
              <a:buClr>
                <a:schemeClr val="dk1"/>
              </a:buClr>
              <a:buSzPts val="2000"/>
              <a:buChar char="–"/>
            </a:pPr>
            <a:r>
              <a:rPr lang="en-GB" sz="2000"/>
              <a:t>First, embedded systems</a:t>
            </a:r>
            <a:endParaRPr sz="2000"/>
          </a:p>
          <a:p>
            <a:pPr marL="619100" lvl="1" indent="-219065" algn="l" rtl="0">
              <a:spcBef>
                <a:spcPts val="460"/>
              </a:spcBef>
              <a:spcAft>
                <a:spcPts val="0"/>
              </a:spcAft>
              <a:buClr>
                <a:schemeClr val="dk1"/>
              </a:buClr>
              <a:buSzPts val="2000"/>
              <a:buChar char="–"/>
            </a:pPr>
            <a:r>
              <a:rPr lang="en-GB" sz="2000"/>
              <a:t>Then machine to machine communication.</a:t>
            </a:r>
            <a:endParaRPr sz="2000"/>
          </a:p>
        </p:txBody>
      </p:sp>
      <p:sp>
        <p:nvSpPr>
          <p:cNvPr id="189" name="Google Shape;189;p24"/>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190" name="Google Shape;190;p24"/>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GB"/>
              <a:t>Slide 17 (av 27)</a:t>
            </a:r>
            <a:endParaRPr/>
          </a:p>
        </p:txBody>
      </p:sp>
      <p:pic>
        <p:nvPicPr>
          <p:cNvPr id="191" name="Google Shape;191;p24"/>
          <p:cNvPicPr preferRelativeResize="0"/>
          <p:nvPr/>
        </p:nvPicPr>
        <p:blipFill rotWithShape="1">
          <a:blip r:embed="rId3">
            <a:alphaModFix/>
          </a:blip>
          <a:srcRect l="26099" t="12060" r="47296" b="43542"/>
          <a:stretch/>
        </p:blipFill>
        <p:spPr>
          <a:xfrm>
            <a:off x="5872088" y="1345332"/>
            <a:ext cx="3779912" cy="369126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615504" y="2137420"/>
            <a:ext cx="91440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Internet of Things</a:t>
            </a:r>
            <a:endParaRPr/>
          </a:p>
        </p:txBody>
      </p:sp>
      <p:sp>
        <p:nvSpPr>
          <p:cNvPr id="197" name="Google Shape;197;p25"/>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198" name="Google Shape;198;p25"/>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6"/>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Who am I doing?</a:t>
            </a:r>
            <a:endParaRPr/>
          </a:p>
        </p:txBody>
      </p:sp>
      <p:sp>
        <p:nvSpPr>
          <p:cNvPr id="53" name="Google Shape;53;p6"/>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9" lvl="0" indent="-184139" algn="l" rtl="0">
              <a:spcBef>
                <a:spcPts val="0"/>
              </a:spcBef>
              <a:spcAft>
                <a:spcPts val="0"/>
              </a:spcAft>
              <a:buClr>
                <a:schemeClr val="dk1"/>
              </a:buClr>
              <a:buSzPts val="1600"/>
              <a:buNone/>
            </a:pPr>
            <a:endParaRPr sz="1600"/>
          </a:p>
          <a:p>
            <a:pPr marL="285739" lvl="0" indent="-285739" algn="l" rtl="0">
              <a:spcBef>
                <a:spcPts val="360"/>
              </a:spcBef>
              <a:spcAft>
                <a:spcPts val="0"/>
              </a:spcAft>
              <a:buClr>
                <a:schemeClr val="dk1"/>
              </a:buClr>
              <a:buSzPts val="1800"/>
              <a:buChar char="•"/>
            </a:pPr>
            <a:r>
              <a:rPr lang="en-GB" sz="1800"/>
              <a:t>Responsible for</a:t>
            </a:r>
            <a:endParaRPr sz="1400"/>
          </a:p>
          <a:p>
            <a:pPr marL="619100" lvl="1" indent="-238115" algn="l" rtl="0">
              <a:spcBef>
                <a:spcPts val="280"/>
              </a:spcBef>
              <a:spcAft>
                <a:spcPts val="0"/>
              </a:spcAft>
              <a:buClr>
                <a:schemeClr val="dk1"/>
              </a:buClr>
              <a:buSzPts val="1400"/>
              <a:buChar char="–"/>
            </a:pPr>
            <a:r>
              <a:rPr lang="en-GB" sz="1400"/>
              <a:t>Security in Mobile Applications</a:t>
            </a:r>
            <a:endParaRPr/>
          </a:p>
          <a:p>
            <a:pPr marL="619100" lvl="1" indent="-238115" algn="l" rtl="0">
              <a:spcBef>
                <a:spcPts val="280"/>
              </a:spcBef>
              <a:spcAft>
                <a:spcPts val="0"/>
              </a:spcAft>
              <a:buClr>
                <a:schemeClr val="dk1"/>
              </a:buClr>
              <a:buSzPts val="1400"/>
              <a:buChar char="–"/>
            </a:pPr>
            <a:r>
              <a:rPr lang="en-GB" sz="1400"/>
              <a:t>Intelligent systems</a:t>
            </a:r>
            <a:endParaRPr/>
          </a:p>
          <a:p>
            <a:pPr marL="619100" lvl="1" indent="-161915" algn="l" rtl="0">
              <a:spcBef>
                <a:spcPts val="240"/>
              </a:spcBef>
              <a:spcAft>
                <a:spcPts val="0"/>
              </a:spcAft>
              <a:buClr>
                <a:schemeClr val="dk1"/>
              </a:buClr>
              <a:buSzPts val="1200"/>
              <a:buNone/>
            </a:pPr>
            <a:endParaRPr sz="1200"/>
          </a:p>
          <a:p>
            <a:pPr marL="285739" lvl="0" indent="-285739" algn="l" rtl="0">
              <a:spcBef>
                <a:spcPts val="360"/>
              </a:spcBef>
              <a:spcAft>
                <a:spcPts val="0"/>
              </a:spcAft>
              <a:buClr>
                <a:schemeClr val="dk1"/>
              </a:buClr>
              <a:buSzPts val="1800"/>
              <a:buChar char="•"/>
            </a:pPr>
            <a:r>
              <a:rPr lang="en-GB" sz="1800"/>
              <a:t>Education</a:t>
            </a:r>
            <a:endParaRPr sz="1900"/>
          </a:p>
          <a:p>
            <a:pPr marL="619100" lvl="1" indent="-238115" algn="l" rtl="0">
              <a:spcBef>
                <a:spcPts val="280"/>
              </a:spcBef>
              <a:spcAft>
                <a:spcPts val="0"/>
              </a:spcAft>
              <a:buClr>
                <a:schemeClr val="dk1"/>
              </a:buClr>
              <a:buSzPts val="1400"/>
              <a:buChar char="–"/>
            </a:pPr>
            <a:r>
              <a:rPr lang="en-GB" sz="1400"/>
              <a:t>BSc in Computer Science</a:t>
            </a:r>
            <a:endParaRPr/>
          </a:p>
          <a:p>
            <a:pPr marL="619100" lvl="1" indent="-238115" algn="l" rtl="0">
              <a:spcBef>
                <a:spcPts val="280"/>
              </a:spcBef>
              <a:spcAft>
                <a:spcPts val="0"/>
              </a:spcAft>
              <a:buClr>
                <a:schemeClr val="dk1"/>
              </a:buClr>
              <a:buSzPts val="1400"/>
              <a:buChar char="–"/>
            </a:pPr>
            <a:r>
              <a:rPr lang="en-GB" sz="1400"/>
              <a:t>MSc in Computer Science </a:t>
            </a:r>
            <a:endParaRPr/>
          </a:p>
          <a:p>
            <a:pPr marL="619100" lvl="1" indent="-238115" algn="l" rtl="0">
              <a:spcBef>
                <a:spcPts val="280"/>
              </a:spcBef>
              <a:spcAft>
                <a:spcPts val="0"/>
              </a:spcAft>
              <a:buClr>
                <a:schemeClr val="dk1"/>
              </a:buClr>
              <a:buSzPts val="1400"/>
              <a:buChar char="–"/>
            </a:pPr>
            <a:r>
              <a:rPr lang="en-GB" sz="1400"/>
              <a:t>PhD in IT (software engineering track) – Web Service, SOA, Mobile Applications, and HCI</a:t>
            </a:r>
            <a:endParaRPr/>
          </a:p>
          <a:p>
            <a:pPr marL="285739" lvl="0" indent="-285739" algn="l" rtl="0">
              <a:spcBef>
                <a:spcPts val="360"/>
              </a:spcBef>
              <a:spcAft>
                <a:spcPts val="0"/>
              </a:spcAft>
              <a:buClr>
                <a:schemeClr val="dk1"/>
              </a:buClr>
              <a:buSzPts val="1800"/>
              <a:buChar char="•"/>
            </a:pPr>
            <a:r>
              <a:rPr lang="en-GB" sz="1800"/>
              <a:t>Associate Professor at Kristiania University College</a:t>
            </a:r>
            <a:endParaRPr/>
          </a:p>
          <a:p>
            <a:pPr marL="285739" lvl="0" indent="-285739" algn="l" rtl="0">
              <a:spcBef>
                <a:spcPts val="360"/>
              </a:spcBef>
              <a:spcAft>
                <a:spcPts val="0"/>
              </a:spcAft>
              <a:buClr>
                <a:schemeClr val="dk1"/>
              </a:buClr>
              <a:buSzPts val="1800"/>
              <a:buChar char="•"/>
            </a:pPr>
            <a:r>
              <a:rPr lang="en-GB" sz="1800"/>
              <a:t>Researches: Mobile applications, Software architecture, Mulsemedia, E-Learning, and Business Process Engineering.</a:t>
            </a:r>
            <a:endParaRPr/>
          </a:p>
        </p:txBody>
      </p:sp>
      <p:sp>
        <p:nvSpPr>
          <p:cNvPr id="54" name="Google Shape;54;p6"/>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750"/>
              <a:buFont typeface="Arial"/>
              <a:buNone/>
            </a:pPr>
            <a:r>
              <a:rPr lang="en-GB" sz="750" b="0" i="0" u="none" strike="noStrike" cap="none">
                <a:solidFill>
                  <a:srgbClr val="FFFFFF"/>
                </a:solidFill>
                <a:latin typeface="Helvetica Neue Light"/>
                <a:ea typeface="Helvetica Neue Light"/>
                <a:cs typeface="Helvetica Neue Light"/>
                <a:sym typeface="Helvetica Neue Light"/>
              </a:rPr>
              <a:t>Tor-Morten Grønli (Basert på T. Sandnes 16)</a:t>
            </a:r>
            <a:endParaRPr sz="750" b="0" i="0" u="none" strike="noStrike" cap="none">
              <a:solidFill>
                <a:srgbClr val="FFFFFF"/>
              </a:solidFill>
              <a:latin typeface="Helvetica Neue Light"/>
              <a:ea typeface="Helvetica Neue Light"/>
              <a:cs typeface="Helvetica Neue Light"/>
              <a:sym typeface="Helvetica Neue Light"/>
            </a:endParaRPr>
          </a:p>
        </p:txBody>
      </p:sp>
      <p:sp>
        <p:nvSpPr>
          <p:cNvPr id="55" name="Google Shape;55;p6"/>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50"/>
              <a:buFont typeface="Arial"/>
              <a:buNone/>
            </a:pPr>
            <a:r>
              <a:rPr lang="en-GB" sz="750" b="0" i="0" u="none" strike="noStrike" cap="none">
                <a:solidFill>
                  <a:schemeClr val="lt1"/>
                </a:solidFill>
                <a:latin typeface="Helvetica Neue Light"/>
                <a:ea typeface="Helvetica Neue Light"/>
                <a:cs typeface="Helvetica Neue Light"/>
                <a:sym typeface="Helvetica Neue Light"/>
              </a:rPr>
              <a:t>Slide 3 (av 27)</a:t>
            </a:r>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Computing in the 21st</a:t>
            </a:r>
            <a:endParaRPr sz="2400"/>
          </a:p>
        </p:txBody>
      </p:sp>
      <p:sp>
        <p:nvSpPr>
          <p:cNvPr id="204" name="Google Shape;204;p26"/>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05" name="Google Shape;205;p26"/>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20</a:t>
            </a:fld>
            <a:endParaRPr/>
          </a:p>
        </p:txBody>
      </p:sp>
      <p:pic>
        <p:nvPicPr>
          <p:cNvPr id="206" name="Google Shape;206;p26"/>
          <p:cNvPicPr preferRelativeResize="0"/>
          <p:nvPr/>
        </p:nvPicPr>
        <p:blipFill rotWithShape="1">
          <a:blip r:embed="rId3">
            <a:alphaModFix/>
          </a:blip>
          <a:srcRect/>
          <a:stretch/>
        </p:blipFill>
        <p:spPr>
          <a:xfrm>
            <a:off x="3523820" y="1052824"/>
            <a:ext cx="3788428" cy="39225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12" name="Google Shape;212;p27"/>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21</a:t>
            </a:fld>
            <a:endParaRPr/>
          </a:p>
        </p:txBody>
      </p:sp>
      <p:pic>
        <p:nvPicPr>
          <p:cNvPr id="213" name="Google Shape;213;p27"/>
          <p:cNvPicPr preferRelativeResize="0"/>
          <p:nvPr/>
        </p:nvPicPr>
        <p:blipFill rotWithShape="1">
          <a:blip r:embed="rId3">
            <a:alphaModFix/>
          </a:blip>
          <a:srcRect/>
          <a:stretch/>
        </p:blipFill>
        <p:spPr>
          <a:xfrm>
            <a:off x="399480" y="1489348"/>
            <a:ext cx="3416390" cy="3184508"/>
          </a:xfrm>
          <a:prstGeom prst="rect">
            <a:avLst/>
          </a:prstGeom>
          <a:noFill/>
          <a:ln>
            <a:noFill/>
          </a:ln>
        </p:spPr>
      </p:pic>
      <p:pic>
        <p:nvPicPr>
          <p:cNvPr id="214" name="Google Shape;214;p27"/>
          <p:cNvPicPr preferRelativeResize="0"/>
          <p:nvPr/>
        </p:nvPicPr>
        <p:blipFill rotWithShape="1">
          <a:blip r:embed="rId4">
            <a:alphaModFix/>
          </a:blip>
          <a:srcRect/>
          <a:stretch/>
        </p:blipFill>
        <p:spPr>
          <a:xfrm>
            <a:off x="3927872" y="1303252"/>
            <a:ext cx="2418219" cy="3972362"/>
          </a:xfrm>
          <a:prstGeom prst="rect">
            <a:avLst/>
          </a:prstGeom>
          <a:noFill/>
          <a:ln>
            <a:noFill/>
          </a:ln>
        </p:spPr>
      </p:pic>
      <p:pic>
        <p:nvPicPr>
          <p:cNvPr id="215" name="Google Shape;215;p27"/>
          <p:cNvPicPr preferRelativeResize="0"/>
          <p:nvPr/>
        </p:nvPicPr>
        <p:blipFill rotWithShape="1">
          <a:blip r:embed="rId5">
            <a:alphaModFix/>
          </a:blip>
          <a:srcRect/>
          <a:stretch/>
        </p:blipFill>
        <p:spPr>
          <a:xfrm>
            <a:off x="6458093" y="2281436"/>
            <a:ext cx="3415160" cy="1512168"/>
          </a:xfrm>
          <a:prstGeom prst="rect">
            <a:avLst/>
          </a:prstGeom>
          <a:noFill/>
          <a:ln>
            <a:noFill/>
          </a:ln>
        </p:spPr>
      </p:pic>
      <p:sp>
        <p:nvSpPr>
          <p:cNvPr id="216" name="Google Shape;216;p27"/>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Computing in the 21st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8"/>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Computing in the 21st</a:t>
            </a:r>
            <a:endParaRPr/>
          </a:p>
        </p:txBody>
      </p:sp>
      <p:sp>
        <p:nvSpPr>
          <p:cNvPr id="222" name="Google Shape;222;p28"/>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23" name="Google Shape;223;p28"/>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22</a:t>
            </a:fld>
            <a:endParaRPr/>
          </a:p>
        </p:txBody>
      </p:sp>
      <p:pic>
        <p:nvPicPr>
          <p:cNvPr id="224" name="Google Shape;224;p28"/>
          <p:cNvPicPr preferRelativeResize="0"/>
          <p:nvPr/>
        </p:nvPicPr>
        <p:blipFill rotWithShape="1">
          <a:blip r:embed="rId3">
            <a:alphaModFix/>
          </a:blip>
          <a:srcRect/>
          <a:stretch/>
        </p:blipFill>
        <p:spPr>
          <a:xfrm>
            <a:off x="975544" y="1312661"/>
            <a:ext cx="2699792" cy="4045501"/>
          </a:xfrm>
          <a:prstGeom prst="rect">
            <a:avLst/>
          </a:prstGeom>
          <a:noFill/>
          <a:ln>
            <a:noFill/>
          </a:ln>
        </p:spPr>
      </p:pic>
      <p:pic>
        <p:nvPicPr>
          <p:cNvPr id="225" name="Google Shape;225;p28"/>
          <p:cNvPicPr preferRelativeResize="0"/>
          <p:nvPr/>
        </p:nvPicPr>
        <p:blipFill rotWithShape="1">
          <a:blip r:embed="rId4">
            <a:alphaModFix/>
          </a:blip>
          <a:srcRect/>
          <a:stretch/>
        </p:blipFill>
        <p:spPr>
          <a:xfrm>
            <a:off x="4935984" y="1354886"/>
            <a:ext cx="4307904" cy="396393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9"/>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Computing in the 21st</a:t>
            </a:r>
            <a:endParaRPr/>
          </a:p>
        </p:txBody>
      </p:sp>
      <p:sp>
        <p:nvSpPr>
          <p:cNvPr id="231" name="Google Shape;231;p29"/>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chemeClr val="dk1"/>
              </a:buClr>
              <a:buSzPts val="2600"/>
              <a:buNone/>
            </a:pPr>
            <a:endParaRPr sz="2400" dirty="0"/>
          </a:p>
          <a:p>
            <a:pPr marL="0" lvl="0" indent="0" algn="just" rtl="0">
              <a:spcBef>
                <a:spcPts val="0"/>
              </a:spcBef>
              <a:spcAft>
                <a:spcPts val="0"/>
              </a:spcAft>
              <a:buClr>
                <a:schemeClr val="dk1"/>
              </a:buClr>
              <a:buSzPts val="2600"/>
              <a:buNone/>
            </a:pPr>
            <a:r>
              <a:rPr lang="en-GB" sz="2400" dirty="0"/>
              <a:t>Computing in the 21st century will become a ubiquitous service resource that will weave itself into the fabric of everyday life</a:t>
            </a:r>
            <a:endParaRPr sz="2400" dirty="0"/>
          </a:p>
          <a:p>
            <a:pPr marL="0" lvl="0" indent="0" algn="just" rtl="0">
              <a:spcBef>
                <a:spcPts val="520"/>
              </a:spcBef>
              <a:spcAft>
                <a:spcPts val="0"/>
              </a:spcAft>
              <a:buClr>
                <a:schemeClr val="dk1"/>
              </a:buClr>
              <a:buSzPts val="2600"/>
              <a:buNone/>
            </a:pPr>
            <a:endParaRPr sz="2400" dirty="0"/>
          </a:p>
          <a:p>
            <a:pPr marL="0" lvl="0" indent="0" algn="just" rtl="0">
              <a:spcBef>
                <a:spcPts val="520"/>
              </a:spcBef>
              <a:spcAft>
                <a:spcPts val="0"/>
              </a:spcAft>
              <a:buClr>
                <a:schemeClr val="dk1"/>
              </a:buClr>
              <a:buSzPts val="2600"/>
              <a:buNone/>
            </a:pPr>
            <a:r>
              <a:rPr lang="en-GB" sz="2400" dirty="0"/>
              <a:t>… the idea of a “personal” computer itself is misplaced and that the vision of laptop machines is only a transitional step…</a:t>
            </a:r>
            <a:endParaRPr sz="2400" dirty="0"/>
          </a:p>
          <a:p>
            <a:pPr marL="0" lvl="0" indent="0" algn="just" rtl="0">
              <a:spcBef>
                <a:spcPts val="520"/>
              </a:spcBef>
              <a:spcAft>
                <a:spcPts val="0"/>
              </a:spcAft>
              <a:buClr>
                <a:schemeClr val="dk1"/>
              </a:buClr>
              <a:buSzPts val="2600"/>
              <a:buNone/>
            </a:pPr>
            <a:endParaRPr sz="2400" dirty="0"/>
          </a:p>
          <a:p>
            <a:pPr marL="0" lvl="0" indent="0" algn="just" rtl="0">
              <a:spcBef>
                <a:spcPts val="520"/>
              </a:spcBef>
              <a:spcAft>
                <a:spcPts val="0"/>
              </a:spcAft>
              <a:buClr>
                <a:schemeClr val="dk1"/>
              </a:buClr>
              <a:buSzPts val="2600"/>
              <a:buNone/>
            </a:pPr>
            <a:r>
              <a:rPr lang="en-GB" sz="2400" dirty="0"/>
              <a:t>(Weiser, 1991)</a:t>
            </a:r>
            <a:endParaRPr sz="2400" dirty="0"/>
          </a:p>
        </p:txBody>
      </p:sp>
      <p:sp>
        <p:nvSpPr>
          <p:cNvPr id="232" name="Google Shape;232;p29"/>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33" name="Google Shape;233;p29"/>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1"/>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47" name="Google Shape;247;p31"/>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24</a:t>
            </a:fld>
            <a:endParaRPr/>
          </a:p>
        </p:txBody>
      </p:sp>
      <p:pic>
        <p:nvPicPr>
          <p:cNvPr id="248" name="Google Shape;248;p31"/>
          <p:cNvPicPr preferRelativeResize="0"/>
          <p:nvPr/>
        </p:nvPicPr>
        <p:blipFill>
          <a:blip r:embed="rId3">
            <a:alphaModFix/>
          </a:blip>
          <a:stretch>
            <a:fillRect/>
          </a:stretch>
        </p:blipFill>
        <p:spPr>
          <a:xfrm>
            <a:off x="1131913" y="240632"/>
            <a:ext cx="7831613" cy="5156869"/>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0"/>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39" name="Google Shape;239;p30"/>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25</a:t>
            </a:fld>
            <a:endParaRPr/>
          </a:p>
        </p:txBody>
      </p:sp>
      <p:pic>
        <p:nvPicPr>
          <p:cNvPr id="240" name="Google Shape;240;p30"/>
          <p:cNvPicPr preferRelativeResize="0"/>
          <p:nvPr/>
        </p:nvPicPr>
        <p:blipFill>
          <a:blip r:embed="rId3">
            <a:alphaModFix/>
          </a:blip>
          <a:stretch>
            <a:fillRect/>
          </a:stretch>
        </p:blipFill>
        <p:spPr>
          <a:xfrm>
            <a:off x="1039668" y="902151"/>
            <a:ext cx="8513800" cy="4495350"/>
          </a:xfrm>
          <a:prstGeom prst="rect">
            <a:avLst/>
          </a:prstGeom>
          <a:noFill/>
          <a:ln>
            <a:noFill/>
          </a:ln>
        </p:spPr>
      </p:pic>
      <p:sp>
        <p:nvSpPr>
          <p:cNvPr id="241" name="Google Shape;241;p30"/>
          <p:cNvSpPr txBox="1"/>
          <p:nvPr/>
        </p:nvSpPr>
        <p:spPr>
          <a:xfrm>
            <a:off x="823100" y="51950"/>
            <a:ext cx="7282800" cy="4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Hype Cycle for Emerging Technologies, 2018 (Source: Gartner)</a:t>
            </a:r>
            <a:endParaRPr sz="11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2"/>
          <p:cNvSpPr txBox="1">
            <a:spLocks noGrp="1"/>
          </p:cNvSpPr>
          <p:nvPr>
            <p:ph type="title"/>
          </p:nvPr>
        </p:nvSpPr>
        <p:spPr>
          <a:xfrm>
            <a:off x="508000" y="2209428"/>
            <a:ext cx="9144000" cy="9525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Internet of Things in Context</a:t>
            </a:r>
            <a:endParaRPr/>
          </a:p>
        </p:txBody>
      </p:sp>
      <p:sp>
        <p:nvSpPr>
          <p:cNvPr id="254" name="Google Shape;254;p32"/>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55" name="Google Shape;255;p32"/>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3"/>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Sensor, Actuator and Controller</a:t>
            </a:r>
            <a:endParaRPr/>
          </a:p>
        </p:txBody>
      </p:sp>
      <p:sp>
        <p:nvSpPr>
          <p:cNvPr id="261" name="Google Shape;261;p33"/>
          <p:cNvSpPr txBox="1">
            <a:spLocks noGrp="1"/>
          </p:cNvSpPr>
          <p:nvPr>
            <p:ph type="body" idx="1"/>
          </p:nvPr>
        </p:nvSpPr>
        <p:spPr>
          <a:xfrm>
            <a:off x="508000" y="1333500"/>
            <a:ext cx="9144000" cy="3771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100"/>
              <a:buNone/>
            </a:pPr>
            <a:r>
              <a:rPr lang="en-GB" sz="2100"/>
              <a:t>For the Internet of Things (IoT) we talk a lot about sensors, actuators and controllers.</a:t>
            </a:r>
            <a:endParaRPr/>
          </a:p>
          <a:p>
            <a:pPr marL="0" lvl="0" indent="0" algn="l" rtl="0">
              <a:spcBef>
                <a:spcPts val="420"/>
              </a:spcBef>
              <a:spcAft>
                <a:spcPts val="0"/>
              </a:spcAft>
              <a:buClr>
                <a:schemeClr val="dk1"/>
              </a:buClr>
              <a:buSzPts val="2100"/>
              <a:buNone/>
            </a:pPr>
            <a:endParaRPr sz="2100"/>
          </a:p>
          <a:p>
            <a:pPr marL="0" lvl="0" indent="0" algn="l" rtl="0">
              <a:spcBef>
                <a:spcPts val="420"/>
              </a:spcBef>
              <a:spcAft>
                <a:spcPts val="0"/>
              </a:spcAft>
              <a:buClr>
                <a:schemeClr val="dk1"/>
              </a:buClr>
              <a:buSzPts val="2100"/>
              <a:buNone/>
            </a:pPr>
            <a:r>
              <a:rPr lang="en-GB" sz="2100"/>
              <a:t>What is this?</a:t>
            </a:r>
            <a:endParaRPr/>
          </a:p>
          <a:p>
            <a:pPr marL="285739" lvl="0" indent="-279389" algn="l" rtl="0">
              <a:spcBef>
                <a:spcPts val="420"/>
              </a:spcBef>
              <a:spcAft>
                <a:spcPts val="0"/>
              </a:spcAft>
              <a:buClr>
                <a:schemeClr val="dk1"/>
              </a:buClr>
              <a:buSzPts val="2000"/>
              <a:buChar char="•"/>
            </a:pPr>
            <a:r>
              <a:rPr lang="en-GB" sz="2000"/>
              <a:t>Sensor: Receives real-world input.</a:t>
            </a:r>
            <a:endParaRPr sz="2000"/>
          </a:p>
          <a:p>
            <a:pPr marL="285739" lvl="0" indent="-279389" algn="l" rtl="0">
              <a:spcBef>
                <a:spcPts val="420"/>
              </a:spcBef>
              <a:spcAft>
                <a:spcPts val="0"/>
              </a:spcAft>
              <a:buClr>
                <a:schemeClr val="dk1"/>
              </a:buClr>
              <a:buSzPts val="2000"/>
              <a:buChar char="•"/>
            </a:pPr>
            <a:r>
              <a:rPr lang="en-GB" sz="2000"/>
              <a:t>Actuator: Provides feedback to the real world.</a:t>
            </a:r>
            <a:endParaRPr sz="2000"/>
          </a:p>
          <a:p>
            <a:pPr marL="285739" lvl="0" indent="-279389" algn="l" rtl="0">
              <a:spcBef>
                <a:spcPts val="420"/>
              </a:spcBef>
              <a:spcAft>
                <a:spcPts val="0"/>
              </a:spcAft>
              <a:buClr>
                <a:schemeClr val="dk1"/>
              </a:buClr>
              <a:buSzPts val="2000"/>
              <a:buChar char="•"/>
            </a:pPr>
            <a:r>
              <a:rPr lang="en-GB" sz="2000"/>
              <a:t>Controller: The data device that controls it all.</a:t>
            </a:r>
            <a:endParaRPr sz="2000"/>
          </a:p>
        </p:txBody>
      </p:sp>
      <p:sp>
        <p:nvSpPr>
          <p:cNvPr id="262" name="Google Shape;262;p33"/>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63" name="Google Shape;263;p33"/>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27</a:t>
            </a:fld>
            <a:endParaRPr/>
          </a:p>
        </p:txBody>
      </p:sp>
      <p:pic>
        <p:nvPicPr>
          <p:cNvPr id="264" name="Google Shape;264;p33"/>
          <p:cNvPicPr preferRelativeResize="0"/>
          <p:nvPr/>
        </p:nvPicPr>
        <p:blipFill rotWithShape="1">
          <a:blip r:embed="rId3">
            <a:alphaModFix/>
          </a:blip>
          <a:srcRect/>
          <a:stretch/>
        </p:blipFill>
        <p:spPr>
          <a:xfrm>
            <a:off x="6267911" y="2084165"/>
            <a:ext cx="2459825" cy="1748958"/>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4"/>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IoT technology</a:t>
            </a:r>
            <a:endParaRPr/>
          </a:p>
        </p:txBody>
      </p:sp>
      <p:sp>
        <p:nvSpPr>
          <p:cNvPr id="270" name="Google Shape;270;p34"/>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015"/>
              <a:buNone/>
            </a:pPr>
            <a:r>
              <a:rPr lang="en-GB" sz="2400" dirty="0"/>
              <a:t>There are several reasons for the development of </a:t>
            </a:r>
            <a:r>
              <a:rPr lang="en-GB" sz="2400" dirty="0" err="1"/>
              <a:t>IoT</a:t>
            </a:r>
            <a:r>
              <a:rPr lang="en-GB" sz="2400" dirty="0"/>
              <a:t>:</a:t>
            </a:r>
            <a:endParaRPr sz="2400" dirty="0"/>
          </a:p>
          <a:p>
            <a:pPr marL="285738" lvl="0" indent="0" algn="l" rtl="0">
              <a:lnSpc>
                <a:spcPct val="80000"/>
              </a:lnSpc>
              <a:spcBef>
                <a:spcPts val="403"/>
              </a:spcBef>
              <a:spcAft>
                <a:spcPts val="0"/>
              </a:spcAft>
              <a:buNone/>
            </a:pPr>
            <a:endParaRPr sz="2100" dirty="0"/>
          </a:p>
          <a:p>
            <a:pPr marL="285739" lvl="0" indent="-291136" algn="l" rtl="0">
              <a:lnSpc>
                <a:spcPct val="80000"/>
              </a:lnSpc>
              <a:spcBef>
                <a:spcPts val="403"/>
              </a:spcBef>
              <a:spcAft>
                <a:spcPts val="0"/>
              </a:spcAft>
              <a:buClr>
                <a:schemeClr val="dk1"/>
              </a:buClr>
              <a:buSzPts val="2100"/>
              <a:buChar char="•"/>
            </a:pPr>
            <a:r>
              <a:rPr lang="en-GB" sz="2100" dirty="0"/>
              <a:t>Hardware prices have fallen (as always) and now they are so low that manufacturers </a:t>
            </a:r>
            <a:r>
              <a:rPr lang="en-GB" sz="2100" dirty="0" smtClean="0"/>
              <a:t>do not see financial </a:t>
            </a:r>
            <a:r>
              <a:rPr lang="en-GB" sz="2100" dirty="0"/>
              <a:t>problems in putting microchips in everything from washing machines to cars.</a:t>
            </a:r>
            <a:endParaRPr sz="2100" dirty="0"/>
          </a:p>
          <a:p>
            <a:pPr marL="285738" lvl="0" indent="0" algn="l" rtl="0">
              <a:lnSpc>
                <a:spcPct val="80000"/>
              </a:lnSpc>
              <a:spcBef>
                <a:spcPts val="403"/>
              </a:spcBef>
              <a:spcAft>
                <a:spcPts val="0"/>
              </a:spcAft>
              <a:buNone/>
            </a:pPr>
            <a:endParaRPr sz="2100" dirty="0"/>
          </a:p>
          <a:p>
            <a:pPr marL="285739" lvl="0" indent="-291136" algn="l" rtl="0">
              <a:lnSpc>
                <a:spcPct val="80000"/>
              </a:lnSpc>
              <a:spcBef>
                <a:spcPts val="403"/>
              </a:spcBef>
              <a:spcAft>
                <a:spcPts val="0"/>
              </a:spcAft>
              <a:buClr>
                <a:schemeClr val="dk1"/>
              </a:buClr>
              <a:buSzPts val="2100"/>
              <a:buChar char="•"/>
            </a:pPr>
            <a:r>
              <a:rPr lang="en-GB" sz="2100" dirty="0" smtClean="0"/>
              <a:t>Like in prices</a:t>
            </a:r>
            <a:r>
              <a:rPr lang="en-GB" sz="2100" dirty="0"/>
              <a:t>, the physical size has decreased and made it easier to place data power in other machines.</a:t>
            </a:r>
            <a:endParaRPr sz="2100" dirty="0"/>
          </a:p>
          <a:p>
            <a:pPr marL="285738" lvl="0" indent="0" algn="l" rtl="0">
              <a:lnSpc>
                <a:spcPct val="80000"/>
              </a:lnSpc>
              <a:spcBef>
                <a:spcPts val="403"/>
              </a:spcBef>
              <a:spcAft>
                <a:spcPts val="0"/>
              </a:spcAft>
              <a:buNone/>
            </a:pPr>
            <a:endParaRPr sz="2100" dirty="0"/>
          </a:p>
          <a:p>
            <a:pPr marL="285738" lvl="0" indent="-291136" algn="l" rtl="0">
              <a:lnSpc>
                <a:spcPct val="80000"/>
              </a:lnSpc>
              <a:spcBef>
                <a:spcPts val="403"/>
              </a:spcBef>
              <a:spcAft>
                <a:spcPts val="0"/>
              </a:spcAft>
              <a:buClr>
                <a:schemeClr val="dk1"/>
              </a:buClr>
              <a:buSzPts val="2100"/>
              <a:buChar char="•"/>
            </a:pPr>
            <a:r>
              <a:rPr lang="en-GB" sz="2100" dirty="0"/>
              <a:t>The prices of broadband services are so low that "everyone" can afford it.</a:t>
            </a:r>
            <a:endParaRPr sz="2100" dirty="0"/>
          </a:p>
        </p:txBody>
      </p:sp>
      <p:sp>
        <p:nvSpPr>
          <p:cNvPr id="271" name="Google Shape;271;p34"/>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72" name="Google Shape;272;p34"/>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5"/>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IoT technology</a:t>
            </a:r>
            <a:endParaRPr/>
          </a:p>
        </p:txBody>
      </p:sp>
      <p:sp>
        <p:nvSpPr>
          <p:cNvPr id="278" name="Google Shape;278;p35"/>
          <p:cNvSpPr txBox="1">
            <a:spLocks noGrp="1"/>
          </p:cNvSpPr>
          <p:nvPr>
            <p:ph type="body" idx="1"/>
          </p:nvPr>
        </p:nvSpPr>
        <p:spPr>
          <a:xfrm>
            <a:off x="508000" y="1333500"/>
            <a:ext cx="9144000" cy="37716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Clr>
                <a:schemeClr val="dk1"/>
              </a:buClr>
              <a:buSzPts val="2015"/>
              <a:buNone/>
            </a:pPr>
            <a:r>
              <a:rPr lang="en-GB" sz="2400" dirty="0"/>
              <a:t>There are </a:t>
            </a:r>
            <a:r>
              <a:rPr lang="en-GB" sz="2400" dirty="0" smtClean="0"/>
              <a:t>more reasons:</a:t>
            </a:r>
            <a:endParaRPr sz="2400" dirty="0"/>
          </a:p>
          <a:p>
            <a:pPr marL="285738" lvl="0" indent="0" algn="l" rtl="0">
              <a:lnSpc>
                <a:spcPct val="80000"/>
              </a:lnSpc>
              <a:spcBef>
                <a:spcPts val="403"/>
              </a:spcBef>
              <a:spcAft>
                <a:spcPts val="0"/>
              </a:spcAft>
              <a:buNone/>
            </a:pPr>
            <a:endParaRPr sz="2000" dirty="0"/>
          </a:p>
          <a:p>
            <a:pPr marL="285738" lvl="0" indent="-291136" algn="l" rtl="0">
              <a:lnSpc>
                <a:spcPct val="80000"/>
              </a:lnSpc>
              <a:spcBef>
                <a:spcPts val="403"/>
              </a:spcBef>
              <a:spcAft>
                <a:spcPts val="0"/>
              </a:spcAft>
              <a:buClr>
                <a:schemeClr val="dk1"/>
              </a:buClr>
              <a:buSzPts val="2100"/>
              <a:buChar char="•"/>
            </a:pPr>
            <a:r>
              <a:rPr lang="en-GB" sz="2100" dirty="0"/>
              <a:t>Apps and modern web standards have made it much easier to build the required client and back-end software.</a:t>
            </a:r>
            <a:endParaRPr sz="2100" dirty="0"/>
          </a:p>
          <a:p>
            <a:pPr marL="285738" lvl="0" indent="0" algn="l" rtl="0">
              <a:lnSpc>
                <a:spcPct val="80000"/>
              </a:lnSpc>
              <a:spcBef>
                <a:spcPts val="403"/>
              </a:spcBef>
              <a:spcAft>
                <a:spcPts val="0"/>
              </a:spcAft>
              <a:buNone/>
            </a:pPr>
            <a:endParaRPr sz="2100" dirty="0"/>
          </a:p>
          <a:p>
            <a:pPr marL="285738" lvl="0" indent="-291136" algn="l" rtl="0">
              <a:lnSpc>
                <a:spcPct val="80000"/>
              </a:lnSpc>
              <a:spcBef>
                <a:spcPts val="403"/>
              </a:spcBef>
              <a:spcAft>
                <a:spcPts val="0"/>
              </a:spcAft>
              <a:buClr>
                <a:schemeClr val="dk1"/>
              </a:buClr>
              <a:buSzPts val="2100"/>
              <a:buChar char="•"/>
            </a:pPr>
            <a:r>
              <a:rPr lang="en-GB" sz="2100" dirty="0"/>
              <a:t>In addition, the exchange of data / information has become so large (smartphones, etc.) that they see one growing market for this type of </a:t>
            </a:r>
            <a:r>
              <a:rPr lang="en-GB" sz="2100" dirty="0" smtClean="0"/>
              <a:t>hardware.</a:t>
            </a:r>
            <a:endParaRPr sz="2100" dirty="0"/>
          </a:p>
        </p:txBody>
      </p:sp>
      <p:sp>
        <p:nvSpPr>
          <p:cNvPr id="279" name="Google Shape;279;p35"/>
          <p:cNvSpPr txBox="1">
            <a:spLocks noGrp="1"/>
          </p:cNvSpPr>
          <p:nvPr>
            <p:ph type="ftr" idx="11"/>
          </p:nvPr>
        </p:nvSpPr>
        <p:spPr>
          <a:xfrm>
            <a:off x="3559528" y="5397501"/>
            <a:ext cx="3040800" cy="305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80" name="Google Shape;280;p35"/>
          <p:cNvSpPr txBox="1">
            <a:spLocks noGrp="1"/>
          </p:cNvSpPr>
          <p:nvPr>
            <p:ph type="sldNum" idx="12"/>
          </p:nvPr>
        </p:nvSpPr>
        <p:spPr>
          <a:xfrm>
            <a:off x="7000875" y="5397501"/>
            <a:ext cx="1726800" cy="305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8"/>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Expectations</a:t>
            </a:r>
            <a:endParaRPr/>
          </a:p>
        </p:txBody>
      </p:sp>
      <p:sp>
        <p:nvSpPr>
          <p:cNvPr id="70" name="Google Shape;70;p8"/>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71" name="Google Shape;71;p8"/>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a:t>
            </a:fld>
            <a:endParaRPr/>
          </a:p>
        </p:txBody>
      </p:sp>
      <p:pic>
        <p:nvPicPr>
          <p:cNvPr id="72" name="Google Shape;72;p8"/>
          <p:cNvPicPr preferRelativeResize="0"/>
          <p:nvPr/>
        </p:nvPicPr>
        <p:blipFill rotWithShape="1">
          <a:blip r:embed="rId3">
            <a:alphaModFix/>
          </a:blip>
          <a:srcRect/>
          <a:stretch/>
        </p:blipFill>
        <p:spPr>
          <a:xfrm>
            <a:off x="3423816" y="985292"/>
            <a:ext cx="3865612" cy="3865612"/>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6"/>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9" lvl="0" indent="-120639" algn="l" rtl="0">
              <a:spcBef>
                <a:spcPts val="0"/>
              </a:spcBef>
              <a:spcAft>
                <a:spcPts val="0"/>
              </a:spcAft>
              <a:buClr>
                <a:schemeClr val="dk1"/>
              </a:buClr>
              <a:buSzPts val="2600"/>
              <a:buNone/>
            </a:pPr>
            <a:endParaRPr/>
          </a:p>
        </p:txBody>
      </p:sp>
      <p:sp>
        <p:nvSpPr>
          <p:cNvPr id="286" name="Google Shape;286;p36"/>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87" name="Google Shape;287;p36"/>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30</a:t>
            </a:fld>
            <a:endParaRPr/>
          </a:p>
        </p:txBody>
      </p:sp>
      <p:pic>
        <p:nvPicPr>
          <p:cNvPr id="288" name="Google Shape;288;p36"/>
          <p:cNvPicPr preferRelativeResize="0"/>
          <p:nvPr/>
        </p:nvPicPr>
        <p:blipFill rotWithShape="1">
          <a:blip r:embed="rId3">
            <a:alphaModFix/>
          </a:blip>
          <a:srcRect/>
          <a:stretch/>
        </p:blipFill>
        <p:spPr>
          <a:xfrm>
            <a:off x="541205" y="679674"/>
            <a:ext cx="7924800" cy="4467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sz="2000"/>
              <a:t>What is app # 1 for you as a user?</a:t>
            </a:r>
            <a:endParaRPr sz="2000"/>
          </a:p>
        </p:txBody>
      </p:sp>
      <p:sp>
        <p:nvSpPr>
          <p:cNvPr id="294" name="Google Shape;294;p37"/>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295" name="Google Shape;295;p37"/>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31</a:t>
            </a:fld>
            <a:endParaRPr/>
          </a:p>
        </p:txBody>
      </p:sp>
      <p:pic>
        <p:nvPicPr>
          <p:cNvPr id="296" name="Google Shape;296;p37"/>
          <p:cNvPicPr preferRelativeResize="0"/>
          <p:nvPr/>
        </p:nvPicPr>
        <p:blipFill rotWithShape="1">
          <a:blip r:embed="rId3">
            <a:alphaModFix/>
          </a:blip>
          <a:srcRect/>
          <a:stretch/>
        </p:blipFill>
        <p:spPr>
          <a:xfrm>
            <a:off x="327472" y="1181365"/>
            <a:ext cx="3096344" cy="3600461"/>
          </a:xfrm>
          <a:prstGeom prst="rect">
            <a:avLst/>
          </a:prstGeom>
          <a:noFill/>
          <a:ln>
            <a:noFill/>
          </a:ln>
        </p:spPr>
      </p:pic>
      <p:pic>
        <p:nvPicPr>
          <p:cNvPr id="297" name="Google Shape;297;p37"/>
          <p:cNvPicPr preferRelativeResize="0"/>
          <p:nvPr/>
        </p:nvPicPr>
        <p:blipFill rotWithShape="1">
          <a:blip r:embed="rId4">
            <a:alphaModFix/>
          </a:blip>
          <a:srcRect/>
          <a:stretch/>
        </p:blipFill>
        <p:spPr>
          <a:xfrm>
            <a:off x="4594018" y="1880800"/>
            <a:ext cx="5057982" cy="2817266"/>
          </a:xfrm>
          <a:prstGeom prst="rect">
            <a:avLst/>
          </a:prstGeom>
          <a:noFill/>
          <a:ln>
            <a:noFill/>
          </a:ln>
        </p:spPr>
      </p:pic>
      <p:sp>
        <p:nvSpPr>
          <p:cNvPr id="2" name="TextBox 1"/>
          <p:cNvSpPr txBox="1"/>
          <p:nvPr/>
        </p:nvSpPr>
        <p:spPr>
          <a:xfrm>
            <a:off x="625642" y="4781826"/>
            <a:ext cx="2324675" cy="307777"/>
          </a:xfrm>
          <a:prstGeom prst="rect">
            <a:avLst/>
          </a:prstGeom>
          <a:noFill/>
        </p:spPr>
        <p:txBody>
          <a:bodyPr wrap="none" rtlCol="0">
            <a:spAutoFit/>
          </a:bodyPr>
          <a:lstStyle/>
          <a:p>
            <a:r>
              <a:rPr lang="en-GB" dirty="0" smtClean="0"/>
              <a:t>Clock notices delayed train</a:t>
            </a:r>
            <a:endParaRPr lang="en-GB" dirty="0"/>
          </a:p>
        </p:txBody>
      </p:sp>
      <p:sp>
        <p:nvSpPr>
          <p:cNvPr id="3" name="TextBox 2"/>
          <p:cNvSpPr txBox="1"/>
          <p:nvPr/>
        </p:nvSpPr>
        <p:spPr>
          <a:xfrm>
            <a:off x="5570621" y="1648326"/>
            <a:ext cx="2969083" cy="307777"/>
          </a:xfrm>
          <a:prstGeom prst="rect">
            <a:avLst/>
          </a:prstGeom>
          <a:noFill/>
        </p:spPr>
        <p:txBody>
          <a:bodyPr wrap="none" rtlCol="0">
            <a:spAutoFit/>
          </a:bodyPr>
          <a:lstStyle/>
          <a:p>
            <a:r>
              <a:rPr lang="en-GB" dirty="0" smtClean="0"/>
              <a:t>Weather forecast enabled umbrella</a:t>
            </a:r>
            <a:endParaRPr lang="en-GB"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4" name="Google Shape;304;p38"/>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05" name="Google Shape;305;p38"/>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32</a:t>
            </a:fld>
            <a:endParaRPr/>
          </a:p>
        </p:txBody>
      </p:sp>
      <p:pic>
        <p:nvPicPr>
          <p:cNvPr id="306" name="Google Shape;306;p38"/>
          <p:cNvPicPr preferRelativeResize="0"/>
          <p:nvPr/>
        </p:nvPicPr>
        <p:blipFill rotWithShape="1">
          <a:blip r:embed="rId3">
            <a:alphaModFix/>
          </a:blip>
          <a:srcRect/>
          <a:stretch/>
        </p:blipFill>
        <p:spPr>
          <a:xfrm>
            <a:off x="4359920" y="1473730"/>
            <a:ext cx="4706935" cy="2773125"/>
          </a:xfrm>
          <a:prstGeom prst="rect">
            <a:avLst/>
          </a:prstGeom>
          <a:noFill/>
          <a:ln>
            <a:noFill/>
          </a:ln>
        </p:spPr>
      </p:pic>
      <p:pic>
        <p:nvPicPr>
          <p:cNvPr id="307" name="Google Shape;307;p38"/>
          <p:cNvPicPr preferRelativeResize="0"/>
          <p:nvPr/>
        </p:nvPicPr>
        <p:blipFill rotWithShape="1">
          <a:blip r:embed="rId4">
            <a:alphaModFix/>
          </a:blip>
          <a:srcRect/>
          <a:stretch/>
        </p:blipFill>
        <p:spPr>
          <a:xfrm>
            <a:off x="615504" y="1333499"/>
            <a:ext cx="2944024" cy="3296603"/>
          </a:xfrm>
          <a:prstGeom prst="rect">
            <a:avLst/>
          </a:prstGeom>
          <a:noFill/>
          <a:ln>
            <a:noFill/>
          </a:ln>
        </p:spPr>
      </p:pic>
      <p:sp>
        <p:nvSpPr>
          <p:cNvPr id="2" name="TextBox 1"/>
          <p:cNvSpPr txBox="1"/>
          <p:nvPr/>
        </p:nvSpPr>
        <p:spPr>
          <a:xfrm>
            <a:off x="615504" y="938463"/>
            <a:ext cx="4413388" cy="307777"/>
          </a:xfrm>
          <a:prstGeom prst="rect">
            <a:avLst/>
          </a:prstGeom>
          <a:noFill/>
        </p:spPr>
        <p:txBody>
          <a:bodyPr wrap="none" rtlCol="0">
            <a:spAutoFit/>
          </a:bodyPr>
          <a:lstStyle/>
          <a:p>
            <a:r>
              <a:rPr lang="en-GB" dirty="0"/>
              <a:t>blinking light reminds you it’s time to take your tablets</a:t>
            </a:r>
            <a:endParaRPr lang="en-GB"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13" name="Google Shape;313;p39"/>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9" lvl="0" indent="-120639" algn="l" rtl="0">
              <a:spcBef>
                <a:spcPts val="0"/>
              </a:spcBef>
              <a:spcAft>
                <a:spcPts val="0"/>
              </a:spcAft>
              <a:buClr>
                <a:schemeClr val="dk1"/>
              </a:buClr>
              <a:buSzPts val="2600"/>
              <a:buNone/>
            </a:pPr>
            <a:endParaRPr/>
          </a:p>
        </p:txBody>
      </p:sp>
      <p:sp>
        <p:nvSpPr>
          <p:cNvPr id="314" name="Google Shape;314;p39"/>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15" name="Google Shape;315;p39"/>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33</a:t>
            </a:fld>
            <a:endParaRPr/>
          </a:p>
        </p:txBody>
      </p:sp>
      <p:pic>
        <p:nvPicPr>
          <p:cNvPr id="316" name="Google Shape;316;p39"/>
          <p:cNvPicPr preferRelativeResize="0"/>
          <p:nvPr/>
        </p:nvPicPr>
        <p:blipFill rotWithShape="1">
          <a:blip r:embed="rId3">
            <a:alphaModFix/>
          </a:blip>
          <a:srcRect/>
          <a:stretch/>
        </p:blipFill>
        <p:spPr>
          <a:xfrm>
            <a:off x="346075" y="438150"/>
            <a:ext cx="9467850" cy="4838700"/>
          </a:xfrm>
          <a:prstGeom prst="rect">
            <a:avLst/>
          </a:prstGeom>
          <a:noFill/>
          <a:ln>
            <a:noFill/>
          </a:ln>
        </p:spPr>
      </p:pic>
      <p:sp>
        <p:nvSpPr>
          <p:cNvPr id="2" name="TextBox 1"/>
          <p:cNvSpPr txBox="1"/>
          <p:nvPr/>
        </p:nvSpPr>
        <p:spPr>
          <a:xfrm>
            <a:off x="508000" y="3633537"/>
            <a:ext cx="4262705" cy="307777"/>
          </a:xfrm>
          <a:prstGeom prst="rect">
            <a:avLst/>
          </a:prstGeom>
          <a:noFill/>
        </p:spPr>
        <p:txBody>
          <a:bodyPr wrap="none" rtlCol="0">
            <a:spAutoFit/>
          </a:bodyPr>
          <a:lstStyle/>
          <a:p>
            <a:r>
              <a:rPr lang="en-GB" dirty="0"/>
              <a:t>mantelpiece at </a:t>
            </a:r>
            <a:r>
              <a:rPr lang="en-GB" dirty="0" smtClean="0"/>
              <a:t>home: an ornament with dial notices</a:t>
            </a:r>
            <a:endParaRPr lang="en-GB" dirty="0"/>
          </a:p>
        </p:txBody>
      </p:sp>
      <p:sp>
        <p:nvSpPr>
          <p:cNvPr id="3" name="TextBox 2"/>
          <p:cNvSpPr txBox="1"/>
          <p:nvPr/>
        </p:nvSpPr>
        <p:spPr>
          <a:xfrm>
            <a:off x="4794181" y="1816768"/>
            <a:ext cx="4413388" cy="307777"/>
          </a:xfrm>
          <a:prstGeom prst="rect">
            <a:avLst/>
          </a:prstGeom>
          <a:noFill/>
        </p:spPr>
        <p:txBody>
          <a:bodyPr wrap="none" rtlCol="0">
            <a:spAutoFit/>
          </a:bodyPr>
          <a:lstStyle/>
          <a:p>
            <a:r>
              <a:rPr lang="en-GB" dirty="0" smtClean="0"/>
              <a:t>LCD display at a bus stop- expected time </a:t>
            </a:r>
            <a:r>
              <a:rPr lang="en-GB" dirty="0" err="1" smtClean="0"/>
              <a:t>vs</a:t>
            </a:r>
            <a:r>
              <a:rPr lang="en-GB" dirty="0" smtClean="0"/>
              <a:t> </a:t>
            </a:r>
            <a:r>
              <a:rPr lang="en-GB" dirty="0" err="1" smtClean="0"/>
              <a:t>realtime</a:t>
            </a:r>
            <a:endParaRPr lang="en-GB"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sz="2400"/>
              <a:t>Shoe pedometer</a:t>
            </a:r>
            <a:endParaRPr sz="2400"/>
          </a:p>
        </p:txBody>
      </p:sp>
      <p:sp>
        <p:nvSpPr>
          <p:cNvPr id="322" name="Google Shape;322;p40"/>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9" lvl="0" indent="-120639" algn="l" rtl="0">
              <a:spcBef>
                <a:spcPts val="0"/>
              </a:spcBef>
              <a:spcAft>
                <a:spcPts val="0"/>
              </a:spcAft>
              <a:buClr>
                <a:schemeClr val="dk1"/>
              </a:buClr>
              <a:buSzPts val="2600"/>
              <a:buNone/>
            </a:pPr>
            <a:endParaRPr/>
          </a:p>
        </p:txBody>
      </p:sp>
      <p:sp>
        <p:nvSpPr>
          <p:cNvPr id="323" name="Google Shape;323;p40"/>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24" name="Google Shape;324;p40"/>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34</a:t>
            </a:fld>
            <a:endParaRPr/>
          </a:p>
        </p:txBody>
      </p:sp>
      <p:pic>
        <p:nvPicPr>
          <p:cNvPr id="325" name="Google Shape;325;p40"/>
          <p:cNvPicPr preferRelativeResize="0"/>
          <p:nvPr/>
        </p:nvPicPr>
        <p:blipFill rotWithShape="1">
          <a:blip r:embed="rId3">
            <a:alphaModFix/>
          </a:blip>
          <a:srcRect/>
          <a:stretch/>
        </p:blipFill>
        <p:spPr>
          <a:xfrm>
            <a:off x="1342140" y="1184854"/>
            <a:ext cx="7475720" cy="371109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sz="2400"/>
              <a:t>In shops</a:t>
            </a:r>
            <a:endParaRPr sz="2400"/>
          </a:p>
        </p:txBody>
      </p:sp>
      <p:sp>
        <p:nvSpPr>
          <p:cNvPr id="331" name="Google Shape;331;p41"/>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32" name="Google Shape;332;p41"/>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35</a:t>
            </a:fld>
            <a:endParaRPr/>
          </a:p>
        </p:txBody>
      </p:sp>
      <p:pic>
        <p:nvPicPr>
          <p:cNvPr id="333" name="Google Shape;333;p41"/>
          <p:cNvPicPr preferRelativeResize="0"/>
          <p:nvPr/>
        </p:nvPicPr>
        <p:blipFill rotWithShape="1">
          <a:blip r:embed="rId3">
            <a:alphaModFix/>
          </a:blip>
          <a:srcRect/>
          <a:stretch/>
        </p:blipFill>
        <p:spPr>
          <a:xfrm>
            <a:off x="1841500" y="1115753"/>
            <a:ext cx="5542756" cy="418967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2"/>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IoT characteristics</a:t>
            </a:r>
            <a:endParaRPr/>
          </a:p>
        </p:txBody>
      </p:sp>
      <p:sp>
        <p:nvSpPr>
          <p:cNvPr id="339" name="Google Shape;339;p42"/>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None/>
            </a:pPr>
            <a:r>
              <a:rPr lang="en-GB" dirty="0"/>
              <a:t>Internet of Things:</a:t>
            </a:r>
            <a:endParaRPr dirty="0"/>
          </a:p>
          <a:p>
            <a:pPr marL="285738" lvl="0" indent="0" algn="l" rtl="0">
              <a:spcBef>
                <a:spcPts val="520"/>
              </a:spcBef>
              <a:spcAft>
                <a:spcPts val="0"/>
              </a:spcAft>
              <a:buNone/>
            </a:pPr>
            <a:endParaRPr sz="2200" dirty="0"/>
          </a:p>
          <a:p>
            <a:pPr marL="285739" lvl="0" indent="-260339" algn="l" rtl="0">
              <a:spcBef>
                <a:spcPts val="520"/>
              </a:spcBef>
              <a:spcAft>
                <a:spcPts val="0"/>
              </a:spcAft>
              <a:buClr>
                <a:schemeClr val="dk1"/>
              </a:buClr>
              <a:buSzPts val="2200"/>
              <a:buChar char="•"/>
            </a:pPr>
            <a:r>
              <a:rPr lang="en-GB" sz="2200" dirty="0"/>
              <a:t>Distributed systems</a:t>
            </a:r>
            <a:endParaRPr sz="2200" dirty="0"/>
          </a:p>
          <a:p>
            <a:pPr marL="285738" lvl="0" indent="0" algn="l" rtl="0">
              <a:spcBef>
                <a:spcPts val="520"/>
              </a:spcBef>
              <a:spcAft>
                <a:spcPts val="0"/>
              </a:spcAft>
              <a:buNone/>
            </a:pPr>
            <a:endParaRPr sz="2200" dirty="0"/>
          </a:p>
          <a:p>
            <a:pPr marL="285739" lvl="0" indent="-260339" algn="l" rtl="0">
              <a:spcBef>
                <a:spcPts val="520"/>
              </a:spcBef>
              <a:spcAft>
                <a:spcPts val="0"/>
              </a:spcAft>
              <a:buClr>
                <a:schemeClr val="dk1"/>
              </a:buClr>
              <a:buSzPts val="2200"/>
              <a:buChar char="•"/>
            </a:pPr>
            <a:r>
              <a:rPr lang="en-GB" sz="2200" dirty="0"/>
              <a:t>Invisible network</a:t>
            </a:r>
            <a:endParaRPr sz="2200" dirty="0"/>
          </a:p>
          <a:p>
            <a:pPr marL="285738" lvl="0" indent="0" algn="l" rtl="0">
              <a:spcBef>
                <a:spcPts val="520"/>
              </a:spcBef>
              <a:spcAft>
                <a:spcPts val="0"/>
              </a:spcAft>
              <a:buNone/>
            </a:pPr>
            <a:endParaRPr sz="2200" dirty="0"/>
          </a:p>
          <a:p>
            <a:pPr marL="285739" lvl="0" indent="-260339" algn="l" rtl="0">
              <a:spcBef>
                <a:spcPts val="520"/>
              </a:spcBef>
              <a:spcAft>
                <a:spcPts val="0"/>
              </a:spcAft>
              <a:buClr>
                <a:schemeClr val="dk1"/>
              </a:buClr>
              <a:buSzPts val="2200"/>
              <a:buChar char="•"/>
            </a:pPr>
            <a:r>
              <a:rPr lang="en-GB" sz="2200" dirty="0"/>
              <a:t>Seamless and efficient utilization</a:t>
            </a:r>
            <a:endParaRPr sz="2200" dirty="0"/>
          </a:p>
          <a:p>
            <a:pPr marL="285738" lvl="0" indent="0" algn="l" rtl="0">
              <a:spcBef>
                <a:spcPts val="520"/>
              </a:spcBef>
              <a:spcAft>
                <a:spcPts val="0"/>
              </a:spcAft>
              <a:buNone/>
            </a:pPr>
            <a:endParaRPr sz="2200" dirty="0"/>
          </a:p>
          <a:p>
            <a:pPr marL="285739" lvl="0" indent="-260339" algn="l" rtl="0">
              <a:spcBef>
                <a:spcPts val="520"/>
              </a:spcBef>
              <a:spcAft>
                <a:spcPts val="0"/>
              </a:spcAft>
              <a:buClr>
                <a:schemeClr val="dk1"/>
              </a:buClr>
              <a:buSzPts val="2200"/>
              <a:buChar char="•"/>
            </a:pPr>
            <a:r>
              <a:rPr lang="en-GB" sz="2200" dirty="0"/>
              <a:t>Cheap</a:t>
            </a:r>
            <a:endParaRPr sz="2200" dirty="0"/>
          </a:p>
        </p:txBody>
      </p:sp>
      <p:sp>
        <p:nvSpPr>
          <p:cNvPr id="340" name="Google Shape;340;p42"/>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41" name="Google Shape;341;p42"/>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3"/>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47" name="Google Shape;347;p43"/>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37</a:t>
            </a:fld>
            <a:endParaRPr/>
          </a:p>
        </p:txBody>
      </p:sp>
      <p:sp>
        <p:nvSpPr>
          <p:cNvPr id="348" name="Google Shape;348;p43"/>
          <p:cNvSpPr txBox="1"/>
          <p:nvPr/>
        </p:nvSpPr>
        <p:spPr>
          <a:xfrm>
            <a:off x="1077425" y="4753100"/>
            <a:ext cx="8133900" cy="644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GB" sz="1800"/>
              <a:t>Estimated number (in billion) of smart connected things in use worldwide, by category (Statistica). IoT to hit the mainstream by 2020. </a:t>
            </a:r>
            <a:endParaRPr sz="1800"/>
          </a:p>
        </p:txBody>
      </p:sp>
      <p:pic>
        <p:nvPicPr>
          <p:cNvPr id="349" name="Google Shape;349;p43"/>
          <p:cNvPicPr preferRelativeResize="0"/>
          <p:nvPr/>
        </p:nvPicPr>
        <p:blipFill>
          <a:blip r:embed="rId3">
            <a:alphaModFix/>
          </a:blip>
          <a:stretch>
            <a:fillRect/>
          </a:stretch>
        </p:blipFill>
        <p:spPr>
          <a:xfrm>
            <a:off x="1077413" y="320775"/>
            <a:ext cx="8005167" cy="4380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4"/>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A Thing?</a:t>
            </a:r>
            <a:endParaRPr/>
          </a:p>
        </p:txBody>
      </p:sp>
      <p:sp>
        <p:nvSpPr>
          <p:cNvPr id="355" name="Google Shape;355;p44"/>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8" lvl="0" indent="-285738" algn="l" rtl="0">
              <a:spcBef>
                <a:spcPts val="0"/>
              </a:spcBef>
              <a:spcAft>
                <a:spcPts val="0"/>
              </a:spcAft>
              <a:buClr>
                <a:schemeClr val="dk1"/>
              </a:buClr>
              <a:buSzPts val="2600"/>
              <a:buChar char="•"/>
            </a:pPr>
            <a:r>
              <a:rPr lang="en-GB" dirty="0"/>
              <a:t>A laptop takes 90% of your attention, a smartphone 40%, "classic" phone 20%, and </a:t>
            </a:r>
            <a:r>
              <a:rPr lang="en-GB" dirty="0" err="1"/>
              <a:t>IoT</a:t>
            </a:r>
            <a:r>
              <a:rPr lang="en-GB" dirty="0"/>
              <a:t> should take max 0-5% (Intel, 2015)</a:t>
            </a:r>
            <a:endParaRPr dirty="0"/>
          </a:p>
          <a:p>
            <a:pPr marL="285738" lvl="0" indent="0" algn="l" rtl="0">
              <a:spcBef>
                <a:spcPts val="0"/>
              </a:spcBef>
              <a:spcAft>
                <a:spcPts val="0"/>
              </a:spcAft>
              <a:buNone/>
            </a:pPr>
            <a:endParaRPr dirty="0"/>
          </a:p>
          <a:p>
            <a:pPr marL="285738" lvl="0" indent="-285738" algn="l" rtl="0">
              <a:spcBef>
                <a:spcPts val="520"/>
              </a:spcBef>
              <a:spcAft>
                <a:spcPts val="0"/>
              </a:spcAft>
              <a:buClr>
                <a:schemeClr val="dk1"/>
              </a:buClr>
              <a:buSzPts val="2600"/>
              <a:buChar char="•"/>
            </a:pPr>
            <a:r>
              <a:rPr lang="en-GB" dirty="0"/>
              <a:t>Calm technology—systems which don’t </a:t>
            </a:r>
            <a:r>
              <a:rPr lang="en-GB" dirty="0" smtClean="0"/>
              <a:t>compete </a:t>
            </a:r>
            <a:r>
              <a:rPr lang="en-GB" dirty="0"/>
              <a:t>for attention yet are ready to provide utility or useful information when we decide to give them some attention (Mark Weiser).</a:t>
            </a:r>
            <a:endParaRPr dirty="0"/>
          </a:p>
          <a:p>
            <a:pPr marL="0" lvl="0" indent="0" algn="l" rtl="0">
              <a:spcBef>
                <a:spcPts val="520"/>
              </a:spcBef>
              <a:spcAft>
                <a:spcPts val="0"/>
              </a:spcAft>
              <a:buClr>
                <a:schemeClr val="dk1"/>
              </a:buClr>
              <a:buSzPts val="2600"/>
              <a:buNone/>
            </a:pPr>
            <a:endParaRPr dirty="0"/>
          </a:p>
          <a:p>
            <a:pPr marL="0" lvl="0" indent="0" algn="l" rtl="0">
              <a:spcBef>
                <a:spcPts val="520"/>
              </a:spcBef>
              <a:spcAft>
                <a:spcPts val="0"/>
              </a:spcAft>
              <a:buClr>
                <a:schemeClr val="dk1"/>
              </a:buClr>
              <a:buSzPts val="2600"/>
              <a:buNone/>
            </a:pPr>
            <a:endParaRPr dirty="0"/>
          </a:p>
        </p:txBody>
      </p:sp>
      <p:sp>
        <p:nvSpPr>
          <p:cNvPr id="356" name="Google Shape;356;p44"/>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57" name="Google Shape;357;p44"/>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5"/>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IoT</a:t>
            </a:r>
            <a:endParaRPr/>
          </a:p>
        </p:txBody>
      </p:sp>
      <p:sp>
        <p:nvSpPr>
          <p:cNvPr id="363" name="Google Shape;363;p45"/>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None/>
            </a:pPr>
            <a:endParaRPr/>
          </a:p>
          <a:p>
            <a:pPr marL="0" lvl="0" indent="0" algn="just" rtl="0">
              <a:spcBef>
                <a:spcPts val="520"/>
              </a:spcBef>
              <a:spcAft>
                <a:spcPts val="0"/>
              </a:spcAft>
              <a:buClr>
                <a:schemeClr val="dk1"/>
              </a:buClr>
              <a:buSzPts val="2600"/>
              <a:buNone/>
            </a:pPr>
            <a:r>
              <a:rPr lang="en-GB"/>
              <a:t>There is no standard, proven, manufacturer independent way to implement a complete application for gathering and analysing data from a custom IoT system.</a:t>
            </a:r>
            <a:endParaRPr/>
          </a:p>
        </p:txBody>
      </p:sp>
      <p:sp>
        <p:nvSpPr>
          <p:cNvPr id="364" name="Google Shape;364;p45"/>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65" name="Google Shape;365;p45"/>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0"/>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IKT200, structure</a:t>
            </a:r>
            <a:endParaRPr/>
          </a:p>
        </p:txBody>
      </p:sp>
      <p:sp>
        <p:nvSpPr>
          <p:cNvPr id="87" name="Google Shape;87;p10"/>
          <p:cNvSpPr txBox="1">
            <a:spLocks noGrp="1"/>
          </p:cNvSpPr>
          <p:nvPr>
            <p:ph type="body" idx="1"/>
          </p:nvPr>
        </p:nvSpPr>
        <p:spPr>
          <a:xfrm>
            <a:off x="508000" y="1333500"/>
            <a:ext cx="6992722" cy="3771636"/>
          </a:xfrm>
          <a:prstGeom prst="rect">
            <a:avLst/>
          </a:prstGeom>
          <a:noFill/>
          <a:ln>
            <a:noFill/>
          </a:ln>
        </p:spPr>
        <p:txBody>
          <a:bodyPr spcFirstLastPara="1" wrap="square" lIns="91425" tIns="45700" rIns="91425" bIns="45700" anchor="t" anchorCtr="0">
            <a:noAutofit/>
          </a:bodyPr>
          <a:lstStyle/>
          <a:p>
            <a:pPr marL="285739" lvl="0" indent="-285739" algn="l" rtl="0">
              <a:spcBef>
                <a:spcPts val="0"/>
              </a:spcBef>
              <a:spcAft>
                <a:spcPts val="0"/>
              </a:spcAft>
              <a:buClr>
                <a:schemeClr val="dk1"/>
              </a:buClr>
              <a:buSzPts val="2600"/>
              <a:buFont typeface="Arial"/>
              <a:buChar char="•"/>
            </a:pPr>
            <a:r>
              <a:rPr lang="en-GB" dirty="0"/>
              <a:t>Teaching:</a:t>
            </a:r>
            <a:endParaRPr dirty="0"/>
          </a:p>
          <a:p>
            <a:pPr marL="619100" lvl="1" indent="-238115" algn="l" rtl="0">
              <a:spcBef>
                <a:spcPts val="460"/>
              </a:spcBef>
              <a:spcAft>
                <a:spcPts val="0"/>
              </a:spcAft>
              <a:buClr>
                <a:srgbClr val="0070C0"/>
              </a:buClr>
              <a:buSzPts val="2300"/>
              <a:buFont typeface="Arial"/>
              <a:buChar char="–"/>
            </a:pPr>
            <a:r>
              <a:rPr lang="en-GB" b="1" dirty="0">
                <a:solidFill>
                  <a:srgbClr val="0070C0"/>
                </a:solidFill>
              </a:rPr>
              <a:t>12 sessions, 4 hours </a:t>
            </a:r>
            <a:r>
              <a:rPr lang="en-GB" dirty="0"/>
              <a:t>teacher-controlled per session.(Theory about 2 hours, exercise assignment the rest.)</a:t>
            </a:r>
            <a:endParaRPr dirty="0"/>
          </a:p>
          <a:p>
            <a:pPr marL="619100" lvl="1" indent="-238115" algn="l" rtl="0">
              <a:spcBef>
                <a:spcPts val="460"/>
              </a:spcBef>
              <a:spcAft>
                <a:spcPts val="0"/>
              </a:spcAft>
              <a:buClr>
                <a:srgbClr val="0070C0"/>
              </a:buClr>
              <a:buSzPts val="2300"/>
              <a:buFont typeface="Arial"/>
              <a:buChar char="–"/>
            </a:pPr>
            <a:r>
              <a:rPr lang="en-GB" b="1" i="1" dirty="0">
                <a:solidFill>
                  <a:srgbClr val="0070C0"/>
                </a:solidFill>
              </a:rPr>
              <a:t>At least as many hours of self-study!</a:t>
            </a:r>
            <a:endParaRPr b="1" dirty="0">
              <a:solidFill>
                <a:srgbClr val="0070C0"/>
              </a:solidFill>
            </a:endParaRPr>
          </a:p>
          <a:p>
            <a:pPr marL="285739" lvl="0" indent="-120639" algn="l" rtl="0">
              <a:spcBef>
                <a:spcPts val="520"/>
              </a:spcBef>
              <a:spcAft>
                <a:spcPts val="0"/>
              </a:spcAft>
              <a:buClr>
                <a:schemeClr val="dk1"/>
              </a:buClr>
              <a:buSzPts val="2600"/>
              <a:buFont typeface="Arial"/>
              <a:buNone/>
            </a:pPr>
            <a:endParaRPr dirty="0"/>
          </a:p>
          <a:p>
            <a:pPr marL="285739" lvl="0" indent="-285739" algn="l" rtl="0">
              <a:spcBef>
                <a:spcPts val="520"/>
              </a:spcBef>
              <a:spcAft>
                <a:spcPts val="0"/>
              </a:spcAft>
              <a:buClr>
                <a:schemeClr val="dk1"/>
              </a:buClr>
              <a:buSzPts val="2600"/>
              <a:buFont typeface="Arial"/>
              <a:buChar char="•"/>
            </a:pPr>
            <a:r>
              <a:rPr lang="en-GB" dirty="0"/>
              <a:t>Textbook</a:t>
            </a:r>
            <a:r>
              <a:rPr lang="en-GB" dirty="0" smtClean="0"/>
              <a:t>:</a:t>
            </a:r>
            <a:endParaRPr dirty="0"/>
          </a:p>
          <a:p>
            <a:pPr marL="619100" lvl="1" indent="-238115" algn="l" rtl="0">
              <a:spcBef>
                <a:spcPts val="460"/>
              </a:spcBef>
              <a:spcAft>
                <a:spcPts val="0"/>
              </a:spcAft>
              <a:buClr>
                <a:schemeClr val="dk1"/>
              </a:buClr>
              <a:buSzPts val="2300"/>
              <a:buFont typeface="Arial"/>
              <a:buChar char="–"/>
            </a:pPr>
            <a:r>
              <a:rPr lang="en-GB" dirty="0"/>
              <a:t>”Designing the internet of Things”,</a:t>
            </a:r>
            <a:br>
              <a:rPr lang="en-GB" dirty="0"/>
            </a:br>
            <a:r>
              <a:rPr lang="en-GB" dirty="0"/>
              <a:t>by McEwen &amp; </a:t>
            </a:r>
            <a:r>
              <a:rPr lang="en-GB" dirty="0" err="1"/>
              <a:t>Cassimally</a:t>
            </a:r>
            <a:r>
              <a:rPr lang="en-GB" dirty="0"/>
              <a:t>.</a:t>
            </a:r>
            <a:endParaRPr dirty="0"/>
          </a:p>
          <a:p>
            <a:pPr marL="285739" lvl="0" indent="-120639" algn="l" rtl="0">
              <a:spcBef>
                <a:spcPts val="520"/>
              </a:spcBef>
              <a:spcAft>
                <a:spcPts val="0"/>
              </a:spcAft>
              <a:buClr>
                <a:schemeClr val="dk1"/>
              </a:buClr>
              <a:buSzPts val="2600"/>
              <a:buFont typeface="Arial"/>
              <a:buNone/>
            </a:pPr>
            <a:endParaRPr dirty="0"/>
          </a:p>
        </p:txBody>
      </p:sp>
      <p:sp>
        <p:nvSpPr>
          <p:cNvPr id="88" name="Google Shape;88;p10"/>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750" b="0" i="0" u="none" strike="noStrike" cap="none">
                <a:solidFill>
                  <a:srgbClr val="FFFFFF"/>
                </a:solidFill>
                <a:latin typeface="Helvetica Neue Light"/>
                <a:ea typeface="Helvetica Neue Light"/>
                <a:cs typeface="Helvetica Neue Light"/>
                <a:sym typeface="Helvetica Neue Light"/>
              </a:rPr>
              <a:t>Tor-Morten Grønli (Basert på T. Sandnes 16)</a:t>
            </a:r>
            <a:endParaRPr sz="750" b="0" i="0" u="none" strike="noStrike" cap="none">
              <a:solidFill>
                <a:srgbClr val="FFFFFF"/>
              </a:solidFill>
              <a:latin typeface="Helvetica Neue Light"/>
              <a:ea typeface="Helvetica Neue Light"/>
              <a:cs typeface="Helvetica Neue Light"/>
              <a:sym typeface="Helvetica Neue Light"/>
            </a:endParaRPr>
          </a:p>
        </p:txBody>
      </p:sp>
      <p:sp>
        <p:nvSpPr>
          <p:cNvPr id="89" name="Google Shape;89;p10"/>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GB" sz="750" b="0" i="0" u="none" strike="noStrike" cap="none">
                <a:solidFill>
                  <a:schemeClr val="lt1"/>
                </a:solidFill>
                <a:latin typeface="Helvetica Neue Light"/>
                <a:ea typeface="Helvetica Neue Light"/>
                <a:cs typeface="Helvetica Neue Light"/>
                <a:sym typeface="Helvetica Neue Light"/>
              </a:rPr>
              <a:t>Slide 6 (av 27)</a:t>
            </a:r>
            <a:endParaRPr/>
          </a:p>
        </p:txBody>
      </p:sp>
      <p:pic>
        <p:nvPicPr>
          <p:cNvPr id="90" name="Google Shape;90;p10" descr="http://ecx.images-amazon.com/images/I/71ke6pS3YyL.jpg"/>
          <p:cNvPicPr preferRelativeResize="0"/>
          <p:nvPr/>
        </p:nvPicPr>
        <p:blipFill rotWithShape="1">
          <a:blip r:embed="rId3">
            <a:alphaModFix/>
          </a:blip>
          <a:srcRect/>
          <a:stretch/>
        </p:blipFill>
        <p:spPr>
          <a:xfrm>
            <a:off x="7500722" y="1333500"/>
            <a:ext cx="2453999" cy="3771636"/>
          </a:xfrm>
          <a:prstGeom prst="rect">
            <a:avLst/>
          </a:prstGeom>
          <a:noFill/>
          <a:ln>
            <a:no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6"/>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IoT</a:t>
            </a:r>
            <a:endParaRPr/>
          </a:p>
        </p:txBody>
      </p:sp>
      <p:sp>
        <p:nvSpPr>
          <p:cNvPr id="371" name="Google Shape;371;p46"/>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72" name="Google Shape;372;p46"/>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40</a:t>
            </a:fld>
            <a:endParaRPr/>
          </a:p>
        </p:txBody>
      </p:sp>
      <p:pic>
        <p:nvPicPr>
          <p:cNvPr id="373" name="Google Shape;373;p46"/>
          <p:cNvPicPr preferRelativeResize="0"/>
          <p:nvPr/>
        </p:nvPicPr>
        <p:blipFill rotWithShape="1">
          <a:blip r:embed="rId3">
            <a:alphaModFix/>
          </a:blip>
          <a:srcRect/>
          <a:stretch/>
        </p:blipFill>
        <p:spPr>
          <a:xfrm>
            <a:off x="3151199" y="1428750"/>
            <a:ext cx="3857625" cy="2857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7"/>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err="1"/>
              <a:t>IoT</a:t>
            </a:r>
            <a:endParaRPr dirty="0"/>
          </a:p>
        </p:txBody>
      </p:sp>
      <p:sp>
        <p:nvSpPr>
          <p:cNvPr id="379" name="Google Shape;379;p47"/>
          <p:cNvSpPr txBox="1">
            <a:spLocks noGrp="1"/>
          </p:cNvSpPr>
          <p:nvPr>
            <p:ph type="body" idx="1"/>
          </p:nvPr>
        </p:nvSpPr>
        <p:spPr>
          <a:xfrm>
            <a:off x="3810262" y="973725"/>
            <a:ext cx="3456811" cy="513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None/>
            </a:pPr>
            <a:r>
              <a:rPr lang="en-GB" sz="2000" dirty="0"/>
              <a:t>bridge </a:t>
            </a:r>
            <a:r>
              <a:rPr lang="en-GB" sz="2000" dirty="0" smtClean="0"/>
              <a:t>status monitoring</a:t>
            </a:r>
            <a:endParaRPr sz="2000" dirty="0"/>
          </a:p>
        </p:txBody>
      </p:sp>
      <p:sp>
        <p:nvSpPr>
          <p:cNvPr id="380" name="Google Shape;380;p47"/>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81" name="Google Shape;381;p47"/>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41</a:t>
            </a:fld>
            <a:endParaRPr/>
          </a:p>
        </p:txBody>
      </p:sp>
      <p:pic>
        <p:nvPicPr>
          <p:cNvPr id="382" name="Google Shape;382;p47"/>
          <p:cNvPicPr preferRelativeResize="0"/>
          <p:nvPr/>
        </p:nvPicPr>
        <p:blipFill rotWithShape="1">
          <a:blip r:embed="rId3">
            <a:alphaModFix/>
          </a:blip>
          <a:srcRect/>
          <a:stretch/>
        </p:blipFill>
        <p:spPr>
          <a:xfrm>
            <a:off x="1855789" y="1487634"/>
            <a:ext cx="6448425" cy="3790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8"/>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Web of Things</a:t>
            </a:r>
            <a:endParaRPr/>
          </a:p>
        </p:txBody>
      </p:sp>
      <p:sp>
        <p:nvSpPr>
          <p:cNvPr id="388" name="Google Shape;388;p48"/>
          <p:cNvSpPr txBox="1">
            <a:spLocks noGrp="1"/>
          </p:cNvSpPr>
          <p:nvPr>
            <p:ph type="body" idx="1"/>
          </p:nvPr>
        </p:nvSpPr>
        <p:spPr>
          <a:xfrm>
            <a:off x="508000" y="1333500"/>
            <a:ext cx="5580112" cy="3771636"/>
          </a:xfrm>
          <a:prstGeom prst="rect">
            <a:avLst/>
          </a:prstGeom>
          <a:noFill/>
          <a:ln>
            <a:noFill/>
          </a:ln>
        </p:spPr>
        <p:txBody>
          <a:bodyPr spcFirstLastPara="1" wrap="square" lIns="91425" tIns="45700" rIns="91425" bIns="45700" anchor="t" anchorCtr="0">
            <a:noAutofit/>
          </a:bodyPr>
          <a:lstStyle/>
          <a:p>
            <a:pPr marL="285739" lvl="0" indent="-253989" algn="l" rtl="0">
              <a:spcBef>
                <a:spcPts val="0"/>
              </a:spcBef>
              <a:spcAft>
                <a:spcPts val="0"/>
              </a:spcAft>
              <a:buClr>
                <a:schemeClr val="dk1"/>
              </a:buClr>
              <a:buSzPts val="2100"/>
              <a:buChar char="•"/>
            </a:pPr>
            <a:r>
              <a:rPr lang="en-GB" sz="2100" dirty="0"/>
              <a:t>The Internet of Things is the </a:t>
            </a:r>
            <a:r>
              <a:rPr lang="en-GB" sz="2100" dirty="0" smtClean="0"/>
              <a:t>foundation.</a:t>
            </a:r>
            <a:endParaRPr sz="2100" dirty="0"/>
          </a:p>
          <a:p>
            <a:pPr marL="285738" lvl="0" indent="0" algn="l" rtl="0">
              <a:spcBef>
                <a:spcPts val="520"/>
              </a:spcBef>
              <a:spcAft>
                <a:spcPts val="0"/>
              </a:spcAft>
              <a:buNone/>
            </a:pPr>
            <a:endParaRPr sz="2100" dirty="0"/>
          </a:p>
          <a:p>
            <a:pPr marL="285738" lvl="0" indent="-253988" algn="l" rtl="0">
              <a:spcBef>
                <a:spcPts val="520"/>
              </a:spcBef>
              <a:spcAft>
                <a:spcPts val="0"/>
              </a:spcAft>
              <a:buClr>
                <a:schemeClr val="dk1"/>
              </a:buClr>
              <a:buSzPts val="2100"/>
              <a:buChar char="•"/>
            </a:pPr>
            <a:r>
              <a:rPr lang="en-GB" sz="2100" dirty="0"/>
              <a:t>Application layer </a:t>
            </a:r>
            <a:r>
              <a:rPr lang="en-GB" sz="2100" dirty="0" err="1"/>
              <a:t>vs</a:t>
            </a:r>
            <a:r>
              <a:rPr lang="en-GB" sz="2100" dirty="0"/>
              <a:t> network </a:t>
            </a:r>
            <a:r>
              <a:rPr lang="en-GB" sz="2100" dirty="0" smtClean="0"/>
              <a:t>layer.</a:t>
            </a:r>
            <a:endParaRPr sz="2100" dirty="0"/>
          </a:p>
          <a:p>
            <a:pPr marL="285738" lvl="0" indent="0" algn="l" rtl="0">
              <a:spcBef>
                <a:spcPts val="520"/>
              </a:spcBef>
              <a:spcAft>
                <a:spcPts val="0"/>
              </a:spcAft>
              <a:buNone/>
            </a:pPr>
            <a:endParaRPr sz="2100" dirty="0"/>
          </a:p>
          <a:p>
            <a:pPr marL="285738" lvl="0" indent="-253988" algn="l" rtl="0">
              <a:spcBef>
                <a:spcPts val="520"/>
              </a:spcBef>
              <a:spcAft>
                <a:spcPts val="0"/>
              </a:spcAft>
              <a:buClr>
                <a:schemeClr val="dk1"/>
              </a:buClr>
              <a:buSzPts val="2100"/>
              <a:buChar char="•"/>
            </a:pPr>
            <a:r>
              <a:rPr lang="en-GB" sz="2100" dirty="0"/>
              <a:t>Standards through HTTP and the web </a:t>
            </a:r>
            <a:r>
              <a:rPr lang="en-GB" sz="2100" dirty="0" smtClean="0"/>
              <a:t>services.</a:t>
            </a:r>
            <a:endParaRPr sz="2100" dirty="0"/>
          </a:p>
          <a:p>
            <a:pPr marL="285738" lvl="0" indent="0" algn="l" rtl="0">
              <a:spcBef>
                <a:spcPts val="520"/>
              </a:spcBef>
              <a:spcAft>
                <a:spcPts val="0"/>
              </a:spcAft>
              <a:buNone/>
            </a:pPr>
            <a:endParaRPr sz="2100" dirty="0"/>
          </a:p>
          <a:p>
            <a:pPr marL="285739" lvl="0" indent="-253989" algn="l" rtl="0">
              <a:spcBef>
                <a:spcPts val="520"/>
              </a:spcBef>
              <a:spcAft>
                <a:spcPts val="0"/>
              </a:spcAft>
              <a:buClr>
                <a:schemeClr val="dk1"/>
              </a:buClr>
              <a:buSzPts val="2100"/>
              <a:buChar char="•"/>
            </a:pPr>
            <a:r>
              <a:rPr lang="en-GB" sz="2100" dirty="0"/>
              <a:t>An ecosystem for exposure smart objects / </a:t>
            </a:r>
            <a:r>
              <a:rPr lang="en-GB" sz="2100" dirty="0" smtClean="0"/>
              <a:t>devices.</a:t>
            </a:r>
            <a:endParaRPr sz="2100" dirty="0"/>
          </a:p>
        </p:txBody>
      </p:sp>
      <p:sp>
        <p:nvSpPr>
          <p:cNvPr id="389" name="Google Shape;389;p48"/>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90" name="Google Shape;390;p48"/>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42</a:t>
            </a:fld>
            <a:endParaRPr/>
          </a:p>
        </p:txBody>
      </p:sp>
      <p:pic>
        <p:nvPicPr>
          <p:cNvPr id="391" name="Google Shape;391;p48"/>
          <p:cNvPicPr preferRelativeResize="0"/>
          <p:nvPr/>
        </p:nvPicPr>
        <p:blipFill rotWithShape="1">
          <a:blip r:embed="rId3">
            <a:alphaModFix/>
          </a:blip>
          <a:srcRect/>
          <a:stretch/>
        </p:blipFill>
        <p:spPr>
          <a:xfrm>
            <a:off x="6554610" y="1851471"/>
            <a:ext cx="2619375" cy="19526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9"/>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dirty="0"/>
              <a:t>Web of Things</a:t>
            </a:r>
            <a:endParaRPr dirty="0"/>
          </a:p>
        </p:txBody>
      </p:sp>
      <p:sp>
        <p:nvSpPr>
          <p:cNvPr id="397" name="Google Shape;397;p49"/>
          <p:cNvSpPr txBox="1">
            <a:spLocks noGrp="1"/>
          </p:cNvSpPr>
          <p:nvPr>
            <p:ph type="body" idx="1"/>
          </p:nvPr>
        </p:nvSpPr>
        <p:spPr>
          <a:xfrm>
            <a:off x="508000" y="1333500"/>
            <a:ext cx="5207000" cy="3771636"/>
          </a:xfrm>
          <a:prstGeom prst="rect">
            <a:avLst/>
          </a:prstGeom>
          <a:noFill/>
          <a:ln>
            <a:noFill/>
          </a:ln>
        </p:spPr>
        <p:txBody>
          <a:bodyPr spcFirstLastPara="1" wrap="square" lIns="91425" tIns="45700" rIns="91425" bIns="45700" anchor="t" anchorCtr="0">
            <a:noAutofit/>
          </a:bodyPr>
          <a:lstStyle/>
          <a:p>
            <a:pPr marL="285739" lvl="0" indent="-285739" algn="l" rtl="0">
              <a:spcBef>
                <a:spcPts val="0"/>
              </a:spcBef>
              <a:spcAft>
                <a:spcPts val="0"/>
              </a:spcAft>
              <a:buClr>
                <a:schemeClr val="dk1"/>
              </a:buClr>
              <a:buSzPts val="2600"/>
              <a:buChar char="•"/>
            </a:pPr>
            <a:r>
              <a:rPr lang="en-GB" dirty="0"/>
              <a:t>Exposure of real time data</a:t>
            </a:r>
            <a:endParaRPr dirty="0"/>
          </a:p>
          <a:p>
            <a:pPr marL="285739" lvl="0" indent="-120639" algn="l" rtl="0">
              <a:spcBef>
                <a:spcPts val="520"/>
              </a:spcBef>
              <a:spcAft>
                <a:spcPts val="0"/>
              </a:spcAft>
              <a:buClr>
                <a:schemeClr val="dk1"/>
              </a:buClr>
              <a:buSzPts val="2600"/>
              <a:buNone/>
            </a:pPr>
            <a:endParaRPr dirty="0"/>
          </a:p>
          <a:p>
            <a:pPr marL="285739" lvl="0" indent="-285739" algn="l" rtl="0">
              <a:spcBef>
                <a:spcPts val="520"/>
              </a:spcBef>
              <a:spcAft>
                <a:spcPts val="0"/>
              </a:spcAft>
              <a:buClr>
                <a:schemeClr val="dk1"/>
              </a:buClr>
              <a:buSzPts val="2600"/>
              <a:buChar char="•"/>
            </a:pPr>
            <a:r>
              <a:rPr lang="en-GB" dirty="0"/>
              <a:t>Vertical section cut </a:t>
            </a:r>
            <a:r>
              <a:rPr lang="en-GB" dirty="0" smtClean="0"/>
              <a:t>architecture</a:t>
            </a:r>
          </a:p>
          <a:p>
            <a:pPr marL="457200" lvl="1" indent="0">
              <a:spcBef>
                <a:spcPts val="520"/>
              </a:spcBef>
              <a:buSzPts val="2600"/>
              <a:buNone/>
            </a:pPr>
            <a:r>
              <a:rPr lang="en-GB" dirty="0" smtClean="0"/>
              <a:t>- All comm. layers</a:t>
            </a:r>
            <a:endParaRPr dirty="0"/>
          </a:p>
          <a:p>
            <a:pPr marL="285739" lvl="0" indent="-285739" algn="l" rtl="0">
              <a:spcBef>
                <a:spcPts val="520"/>
              </a:spcBef>
              <a:spcAft>
                <a:spcPts val="0"/>
              </a:spcAft>
              <a:buClr>
                <a:schemeClr val="dk1"/>
              </a:buClr>
              <a:buSzPts val="2600"/>
              <a:buChar char="•"/>
            </a:pPr>
            <a:endParaRPr lang="en-GB" dirty="0" smtClean="0"/>
          </a:p>
          <a:p>
            <a:pPr marL="285739" lvl="0" indent="-285739" algn="l" rtl="0">
              <a:spcBef>
                <a:spcPts val="520"/>
              </a:spcBef>
              <a:spcAft>
                <a:spcPts val="0"/>
              </a:spcAft>
              <a:buClr>
                <a:schemeClr val="dk1"/>
              </a:buClr>
              <a:buSzPts val="2600"/>
              <a:buChar char="•"/>
            </a:pPr>
            <a:r>
              <a:rPr lang="en-GB" dirty="0" smtClean="0"/>
              <a:t>Integrated </a:t>
            </a:r>
            <a:r>
              <a:rPr lang="en-GB" dirty="0"/>
              <a:t>part of the web</a:t>
            </a:r>
            <a:endParaRPr dirty="0"/>
          </a:p>
        </p:txBody>
      </p:sp>
      <p:sp>
        <p:nvSpPr>
          <p:cNvPr id="398" name="Google Shape;398;p49"/>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399" name="Google Shape;399;p49"/>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43</a:t>
            </a:fld>
            <a:endParaRPr/>
          </a:p>
        </p:txBody>
      </p:sp>
      <p:pic>
        <p:nvPicPr>
          <p:cNvPr id="400" name="Google Shape;400;p49"/>
          <p:cNvPicPr preferRelativeResize="0"/>
          <p:nvPr/>
        </p:nvPicPr>
        <p:blipFill rotWithShape="1">
          <a:blip r:embed="rId3">
            <a:alphaModFix/>
          </a:blip>
          <a:srcRect/>
          <a:stretch/>
        </p:blipFill>
        <p:spPr>
          <a:xfrm>
            <a:off x="5584056" y="1333500"/>
            <a:ext cx="3298112" cy="294440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50"/>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JSON for WoT</a:t>
            </a:r>
            <a:endParaRPr/>
          </a:p>
        </p:txBody>
      </p:sp>
      <p:sp>
        <p:nvSpPr>
          <p:cNvPr id="406" name="Google Shape;406;p50"/>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407" name="Google Shape;407;p50"/>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44</a:t>
            </a:fld>
            <a:endParaRPr/>
          </a:p>
        </p:txBody>
      </p:sp>
      <p:pic>
        <p:nvPicPr>
          <p:cNvPr id="408" name="Google Shape;408;p50"/>
          <p:cNvPicPr preferRelativeResize="0"/>
          <p:nvPr/>
        </p:nvPicPr>
        <p:blipFill rotWithShape="1">
          <a:blip r:embed="rId3">
            <a:alphaModFix/>
          </a:blip>
          <a:srcRect/>
          <a:stretch/>
        </p:blipFill>
        <p:spPr>
          <a:xfrm>
            <a:off x="552607" y="1181375"/>
            <a:ext cx="9054792" cy="3923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51"/>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Communication</a:t>
            </a:r>
            <a:endParaRPr/>
          </a:p>
        </p:txBody>
      </p:sp>
      <p:sp>
        <p:nvSpPr>
          <p:cNvPr id="414" name="Google Shape;414;p51"/>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600"/>
              <a:buNone/>
            </a:pPr>
            <a:r>
              <a:rPr lang="en-GB" dirty="0" err="1"/>
              <a:t>WoT</a:t>
            </a:r>
            <a:r>
              <a:rPr lang="en-GB" dirty="0"/>
              <a:t> challenges:</a:t>
            </a:r>
            <a:endParaRPr dirty="0"/>
          </a:p>
          <a:p>
            <a:pPr marL="285738" lvl="0" indent="0" algn="l" rtl="0">
              <a:spcBef>
                <a:spcPts val="0"/>
              </a:spcBef>
              <a:spcAft>
                <a:spcPts val="0"/>
              </a:spcAft>
              <a:buNone/>
            </a:pPr>
            <a:endParaRPr sz="2400" dirty="0"/>
          </a:p>
          <a:p>
            <a:pPr marL="285738" lvl="0" indent="-273038" algn="l" rtl="0">
              <a:spcBef>
                <a:spcPts val="0"/>
              </a:spcBef>
              <a:spcAft>
                <a:spcPts val="0"/>
              </a:spcAft>
              <a:buClr>
                <a:schemeClr val="dk1"/>
              </a:buClr>
              <a:buSzPts val="2400"/>
              <a:buChar char="•"/>
            </a:pPr>
            <a:r>
              <a:rPr lang="en-GB" sz="2400" dirty="0"/>
              <a:t>Prevalence and adoption</a:t>
            </a:r>
            <a:endParaRPr sz="2400" dirty="0"/>
          </a:p>
          <a:p>
            <a:pPr marL="285738" lvl="0" indent="0" algn="l" rtl="0">
              <a:spcBef>
                <a:spcPts val="0"/>
              </a:spcBef>
              <a:spcAft>
                <a:spcPts val="0"/>
              </a:spcAft>
              <a:buNone/>
            </a:pPr>
            <a:endParaRPr sz="2400" dirty="0"/>
          </a:p>
          <a:p>
            <a:pPr marL="285738" lvl="0" indent="-273038" algn="l" rtl="0">
              <a:spcBef>
                <a:spcPts val="0"/>
              </a:spcBef>
              <a:spcAft>
                <a:spcPts val="0"/>
              </a:spcAft>
              <a:buClr>
                <a:schemeClr val="dk1"/>
              </a:buClr>
              <a:buSzPts val="2400"/>
              <a:buChar char="•"/>
            </a:pPr>
            <a:r>
              <a:rPr lang="en-GB" sz="2400" dirty="0"/>
              <a:t>Synchronization of distributed data</a:t>
            </a:r>
            <a:endParaRPr sz="2400" dirty="0"/>
          </a:p>
          <a:p>
            <a:pPr marL="285738" lvl="0" indent="0" algn="l" rtl="0">
              <a:spcBef>
                <a:spcPts val="0"/>
              </a:spcBef>
              <a:spcAft>
                <a:spcPts val="0"/>
              </a:spcAft>
              <a:buNone/>
            </a:pPr>
            <a:endParaRPr sz="2400" dirty="0"/>
          </a:p>
          <a:p>
            <a:pPr marL="285739" lvl="0" indent="-273039" algn="l" rtl="0">
              <a:spcBef>
                <a:spcPts val="0"/>
              </a:spcBef>
              <a:spcAft>
                <a:spcPts val="0"/>
              </a:spcAft>
              <a:buClr>
                <a:schemeClr val="dk1"/>
              </a:buClr>
              <a:buSzPts val="2400"/>
              <a:buChar char="•"/>
            </a:pPr>
            <a:r>
              <a:rPr lang="en-GB" sz="2400" dirty="0"/>
              <a:t>Full part of the web</a:t>
            </a:r>
            <a:endParaRPr sz="2400" dirty="0"/>
          </a:p>
        </p:txBody>
      </p:sp>
      <p:sp>
        <p:nvSpPr>
          <p:cNvPr id="415" name="Google Shape;415;p51"/>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GB"/>
              <a:t>Tor-Morten Grønli (Basert på T. Sandnes 16)</a:t>
            </a:r>
            <a:endParaRPr/>
          </a:p>
        </p:txBody>
      </p:sp>
      <p:sp>
        <p:nvSpPr>
          <p:cNvPr id="416" name="Google Shape;416;p51"/>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2"/>
          <p:cNvSpPr txBox="1">
            <a:spLocks noGrp="1"/>
          </p:cNvSpPr>
          <p:nvPr>
            <p:ph type="title"/>
          </p:nvPr>
        </p:nvSpPr>
        <p:spPr>
          <a:xfrm>
            <a:off x="508000" y="228865"/>
            <a:ext cx="9144000" cy="952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GB"/>
              <a:t>Exercises &amp; next time</a:t>
            </a:r>
            <a:endParaRPr/>
          </a:p>
        </p:txBody>
      </p:sp>
      <p:sp>
        <p:nvSpPr>
          <p:cNvPr id="422" name="Google Shape;422;p52"/>
          <p:cNvSpPr txBox="1">
            <a:spLocks noGrp="1"/>
          </p:cNvSpPr>
          <p:nvPr>
            <p:ph type="body" idx="1"/>
          </p:nvPr>
        </p:nvSpPr>
        <p:spPr>
          <a:xfrm>
            <a:off x="508000" y="1333500"/>
            <a:ext cx="9144000" cy="3771636"/>
          </a:xfrm>
          <a:prstGeom prst="rect">
            <a:avLst/>
          </a:prstGeom>
          <a:noFill/>
          <a:ln>
            <a:noFill/>
          </a:ln>
        </p:spPr>
        <p:txBody>
          <a:bodyPr spcFirstLastPara="1" wrap="square" lIns="91425" tIns="45700" rIns="91425" bIns="45700" anchor="t" anchorCtr="0">
            <a:noAutofit/>
          </a:bodyPr>
          <a:lstStyle/>
          <a:p>
            <a:pPr marL="285739" lvl="0" indent="-285739" algn="l" rtl="0">
              <a:lnSpc>
                <a:spcPct val="80000"/>
              </a:lnSpc>
              <a:spcBef>
                <a:spcPts val="0"/>
              </a:spcBef>
              <a:spcAft>
                <a:spcPts val="0"/>
              </a:spcAft>
              <a:buClr>
                <a:schemeClr val="dk1"/>
              </a:buClr>
              <a:buSzPts val="2405"/>
              <a:buChar char="•"/>
            </a:pPr>
            <a:r>
              <a:rPr lang="en-GB" sz="2405" dirty="0"/>
              <a:t>Now it's time for </a:t>
            </a:r>
            <a:r>
              <a:rPr lang="en-GB" sz="2405" dirty="0" smtClean="0"/>
              <a:t>exercise!</a:t>
            </a:r>
            <a:endParaRPr sz="2405" dirty="0"/>
          </a:p>
          <a:p>
            <a:pPr marL="619100" lvl="1" indent="-238115" algn="l" rtl="0">
              <a:lnSpc>
                <a:spcPct val="80000"/>
              </a:lnSpc>
              <a:spcBef>
                <a:spcPts val="425"/>
              </a:spcBef>
              <a:spcAft>
                <a:spcPts val="0"/>
              </a:spcAft>
              <a:buClr>
                <a:srgbClr val="FF0000"/>
              </a:buClr>
              <a:buSzPts val="2127"/>
              <a:buChar char="–"/>
            </a:pPr>
            <a:r>
              <a:rPr lang="en-GB" sz="2127" dirty="0">
                <a:solidFill>
                  <a:schemeClr val="tx1"/>
                </a:solidFill>
              </a:rPr>
              <a:t>In this </a:t>
            </a:r>
            <a:r>
              <a:rPr lang="en-GB" sz="2127" dirty="0" smtClean="0">
                <a:solidFill>
                  <a:schemeClr val="tx1"/>
                </a:solidFill>
              </a:rPr>
              <a:t>room (A2-12), </a:t>
            </a:r>
            <a:r>
              <a:rPr lang="en-GB" sz="2127" dirty="0">
                <a:solidFill>
                  <a:schemeClr val="tx1"/>
                </a:solidFill>
              </a:rPr>
              <a:t>until </a:t>
            </a:r>
            <a:r>
              <a:rPr lang="en-GB" sz="2127" dirty="0" smtClean="0">
                <a:solidFill>
                  <a:schemeClr val="tx1"/>
                </a:solidFill>
              </a:rPr>
              <a:t>1PM.</a:t>
            </a:r>
            <a:endParaRPr sz="2127" dirty="0">
              <a:solidFill>
                <a:schemeClr val="tx1"/>
              </a:solidFill>
            </a:endParaRPr>
          </a:p>
          <a:p>
            <a:pPr marL="285739" lvl="0" indent="-133021" algn="l" rtl="0">
              <a:lnSpc>
                <a:spcPct val="80000"/>
              </a:lnSpc>
              <a:spcBef>
                <a:spcPts val="481"/>
              </a:spcBef>
              <a:spcAft>
                <a:spcPts val="0"/>
              </a:spcAft>
              <a:buClr>
                <a:schemeClr val="dk1"/>
              </a:buClr>
              <a:buSzPts val="2405"/>
              <a:buNone/>
            </a:pPr>
            <a:endParaRPr sz="2405" dirty="0"/>
          </a:p>
          <a:p>
            <a:pPr marL="285739" lvl="0" indent="-285739" algn="l" rtl="0">
              <a:lnSpc>
                <a:spcPct val="80000"/>
              </a:lnSpc>
              <a:spcBef>
                <a:spcPts val="481"/>
              </a:spcBef>
              <a:spcAft>
                <a:spcPts val="0"/>
              </a:spcAft>
              <a:buClr>
                <a:schemeClr val="dk1"/>
              </a:buClr>
              <a:buSzPts val="2405"/>
              <a:buChar char="•"/>
            </a:pPr>
            <a:r>
              <a:rPr lang="en-GB" sz="2405" dirty="0"/>
              <a:t>Today's exercises:</a:t>
            </a:r>
            <a:endParaRPr sz="2405" dirty="0"/>
          </a:p>
          <a:p>
            <a:pPr marL="619100" lvl="1" indent="-238115" algn="l" rtl="0">
              <a:lnSpc>
                <a:spcPct val="80000"/>
              </a:lnSpc>
              <a:spcBef>
                <a:spcPts val="425"/>
              </a:spcBef>
              <a:spcAft>
                <a:spcPts val="0"/>
              </a:spcAft>
              <a:buClr>
                <a:schemeClr val="dk1"/>
              </a:buClr>
              <a:buSzPts val="2127"/>
              <a:buChar char="–"/>
            </a:pPr>
            <a:r>
              <a:rPr lang="en-GB" sz="2127" dirty="0"/>
              <a:t>Tasks for intelligent systems in general.</a:t>
            </a:r>
            <a:endParaRPr sz="2127" dirty="0"/>
          </a:p>
          <a:p>
            <a:pPr marL="619100" lvl="1" indent="-238115" algn="l" rtl="0">
              <a:lnSpc>
                <a:spcPct val="80000"/>
              </a:lnSpc>
              <a:spcBef>
                <a:spcPts val="425"/>
              </a:spcBef>
              <a:spcAft>
                <a:spcPts val="0"/>
              </a:spcAft>
              <a:buClr>
                <a:schemeClr val="dk1"/>
              </a:buClr>
              <a:buSzPts val="2127"/>
              <a:buChar char="–"/>
            </a:pPr>
            <a:r>
              <a:rPr lang="en-GB" sz="2127" dirty="0"/>
              <a:t>Tasks to the Internet of Things.</a:t>
            </a:r>
            <a:endParaRPr sz="2127" dirty="0"/>
          </a:p>
          <a:p>
            <a:pPr marL="285739" lvl="0" indent="-133021" algn="l" rtl="0">
              <a:lnSpc>
                <a:spcPct val="80000"/>
              </a:lnSpc>
              <a:spcBef>
                <a:spcPts val="481"/>
              </a:spcBef>
              <a:spcAft>
                <a:spcPts val="0"/>
              </a:spcAft>
              <a:buClr>
                <a:schemeClr val="dk1"/>
              </a:buClr>
              <a:buSzPts val="2405"/>
              <a:buNone/>
            </a:pPr>
            <a:endParaRPr sz="2405" dirty="0"/>
          </a:p>
          <a:p>
            <a:pPr marL="285739" lvl="0" indent="-285739" algn="l" rtl="0">
              <a:lnSpc>
                <a:spcPct val="80000"/>
              </a:lnSpc>
              <a:spcBef>
                <a:spcPts val="481"/>
              </a:spcBef>
              <a:spcAft>
                <a:spcPts val="0"/>
              </a:spcAft>
              <a:buClr>
                <a:schemeClr val="dk1"/>
              </a:buClr>
              <a:buSzPts val="2405"/>
              <a:buChar char="•"/>
            </a:pPr>
            <a:r>
              <a:rPr lang="en-GB" sz="2405" dirty="0"/>
              <a:t>Main topics, next time:</a:t>
            </a:r>
            <a:endParaRPr sz="2405" dirty="0"/>
          </a:p>
          <a:p>
            <a:pPr marL="619100" lvl="1" indent="-238115" algn="l" rtl="0">
              <a:lnSpc>
                <a:spcPct val="80000"/>
              </a:lnSpc>
              <a:spcBef>
                <a:spcPts val="425"/>
              </a:spcBef>
              <a:spcAft>
                <a:spcPts val="0"/>
              </a:spcAft>
              <a:buClr>
                <a:schemeClr val="dk1"/>
              </a:buClr>
              <a:buSzPts val="2127"/>
              <a:buChar char="–"/>
            </a:pPr>
            <a:r>
              <a:rPr lang="en-GB" sz="2127" dirty="0"/>
              <a:t>Artificial intelligence: Agents &amp; finite state machines.</a:t>
            </a:r>
            <a:endParaRPr sz="2127" dirty="0"/>
          </a:p>
          <a:p>
            <a:pPr marL="619100" lvl="1" indent="-238115" algn="l" rtl="0">
              <a:lnSpc>
                <a:spcPct val="80000"/>
              </a:lnSpc>
              <a:spcBef>
                <a:spcPts val="425"/>
              </a:spcBef>
              <a:spcAft>
                <a:spcPts val="0"/>
              </a:spcAft>
              <a:buClr>
                <a:schemeClr val="dk1"/>
              </a:buClr>
              <a:buSzPts val="2127"/>
              <a:buChar char="–"/>
            </a:pPr>
            <a:r>
              <a:rPr lang="en-GB" sz="2127" dirty="0" err="1"/>
              <a:t>IoT</a:t>
            </a:r>
            <a:r>
              <a:rPr lang="en-GB" sz="2127" dirty="0"/>
              <a:t>: Design principles for connected devices (textbook chapter 2).</a:t>
            </a:r>
            <a:endParaRPr sz="2127" dirty="0"/>
          </a:p>
        </p:txBody>
      </p:sp>
      <p:sp>
        <p:nvSpPr>
          <p:cNvPr id="423" name="Google Shape;423;p52"/>
          <p:cNvSpPr txBox="1">
            <a:spLocks noGrp="1"/>
          </p:cNvSpPr>
          <p:nvPr>
            <p:ph type="ftr" idx="11"/>
          </p:nvPr>
        </p:nvSpPr>
        <p:spPr>
          <a:xfrm>
            <a:off x="3559528" y="5397501"/>
            <a:ext cx="3040944" cy="305594"/>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FFFFFF"/>
              </a:buClr>
              <a:buSzPts val="750"/>
              <a:buFont typeface="Arial"/>
              <a:buNone/>
            </a:pPr>
            <a:r>
              <a:rPr lang="en-GB" sz="750" b="0" i="0" u="none" strike="noStrike" cap="none">
                <a:solidFill>
                  <a:srgbClr val="FFFFFF"/>
                </a:solidFill>
                <a:latin typeface="Helvetica Neue Light"/>
                <a:ea typeface="Helvetica Neue Light"/>
                <a:cs typeface="Helvetica Neue Light"/>
                <a:sym typeface="Helvetica Neue Light"/>
              </a:rPr>
              <a:t>Tor-Morten Grønli (Basert på T. Sandnes 16)</a:t>
            </a:r>
            <a:endParaRPr sz="750" b="0" i="0" u="none" strike="noStrike" cap="none">
              <a:solidFill>
                <a:srgbClr val="FFFFFF"/>
              </a:solidFill>
              <a:latin typeface="Helvetica Neue Light"/>
              <a:ea typeface="Helvetica Neue Light"/>
              <a:cs typeface="Helvetica Neue Light"/>
              <a:sym typeface="Helvetica Neue Light"/>
            </a:endParaRPr>
          </a:p>
        </p:txBody>
      </p:sp>
      <p:sp>
        <p:nvSpPr>
          <p:cNvPr id="424" name="Google Shape;424;p52"/>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750"/>
              <a:buFont typeface="Arial"/>
              <a:buNone/>
            </a:pPr>
            <a:r>
              <a:rPr lang="en-GB" sz="750" b="0" i="0" u="none" strike="noStrike" cap="none">
                <a:solidFill>
                  <a:schemeClr val="lt1"/>
                </a:solidFill>
                <a:latin typeface="Helvetica Neue Light"/>
                <a:ea typeface="Helvetica Neue Light"/>
                <a:cs typeface="Helvetica Neue Light"/>
                <a:sym typeface="Helvetica Neue Light"/>
              </a:rPr>
              <a:t>Slide 26 (av 27)</a:t>
            </a:r>
            <a:endParaRPr sz="750" b="0" i="0" u="none" strike="noStrike" cap="non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2"/>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5</a:t>
            </a:fld>
            <a:endParaRPr/>
          </a:p>
        </p:txBody>
      </p:sp>
      <p:graphicFrame>
        <p:nvGraphicFramePr>
          <p:cNvPr id="102" name="Google Shape;102;p12"/>
          <p:cNvGraphicFramePr/>
          <p:nvPr>
            <p:extLst>
              <p:ext uri="{D42A27DB-BD31-4B8C-83A1-F6EECF244321}">
                <p14:modId xmlns:p14="http://schemas.microsoft.com/office/powerpoint/2010/main" val="1645343363"/>
              </p:ext>
            </p:extLst>
          </p:nvPr>
        </p:nvGraphicFramePr>
        <p:xfrm>
          <a:off x="1717769" y="887340"/>
          <a:ext cx="6846075" cy="3620650"/>
        </p:xfrm>
        <a:graphic>
          <a:graphicData uri="http://schemas.openxmlformats.org/drawingml/2006/table">
            <a:tbl>
              <a:tblPr>
                <a:noFill/>
                <a:tableStyleId>{F75DE769-BA43-4565-A0F5-E2B590BC85BE}</a:tableStyleId>
              </a:tblPr>
              <a:tblGrid>
                <a:gridCol w="2524750"/>
                <a:gridCol w="4321325"/>
              </a:tblGrid>
              <a:tr h="977500">
                <a:tc gridSpan="2">
                  <a:txBody>
                    <a:bodyPr/>
                    <a:lstStyle/>
                    <a:p>
                      <a:pPr marL="0" marR="0" lvl="0" indent="0" algn="ctr" rtl="0">
                        <a:lnSpc>
                          <a:spcPct val="107000"/>
                        </a:lnSpc>
                        <a:spcBef>
                          <a:spcPts val="0"/>
                        </a:spcBef>
                        <a:spcAft>
                          <a:spcPts val="0"/>
                        </a:spcAft>
                        <a:buNone/>
                      </a:pPr>
                      <a:r>
                        <a:rPr lang="en-GB" sz="2500" u="none" strike="noStrike" cap="none" dirty="0">
                          <a:solidFill>
                            <a:schemeClr val="dk1"/>
                          </a:solidFill>
                          <a:latin typeface="Calibri"/>
                          <a:ea typeface="Calibri"/>
                          <a:cs typeface="Calibri"/>
                          <a:sym typeface="Calibri"/>
                        </a:rPr>
                        <a:t>TEK304 - </a:t>
                      </a:r>
                      <a:r>
                        <a:rPr lang="en-GB" sz="2500" u="none" strike="noStrike" cap="none" dirty="0">
                          <a:solidFill>
                            <a:schemeClr val="dk1"/>
                          </a:solidFill>
                        </a:rPr>
                        <a:t>Intro to Intelligent Systems </a:t>
                      </a:r>
                      <a:r>
                        <a:rPr lang="en-GB" sz="2500" u="none" strike="noStrike" cap="none" dirty="0">
                          <a:solidFill>
                            <a:schemeClr val="dk1"/>
                          </a:solidFill>
                          <a:latin typeface="Calibri"/>
                          <a:ea typeface="Calibri"/>
                          <a:cs typeface="Calibri"/>
                          <a:sym typeface="Calibri"/>
                        </a:rPr>
                        <a:t>(Autumn '19)</a:t>
                      </a:r>
                      <a:endParaRPr sz="2500" u="none" strike="noStrike" cap="none" dirty="0">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EEAF6"/>
                    </a:solidFill>
                  </a:tcPr>
                </a:tc>
                <a:tc hMerge="1">
                  <a:txBody>
                    <a:bodyPr/>
                    <a:lstStyle/>
                    <a:p>
                      <a:endParaRPr lang="en-US"/>
                    </a:p>
                  </a:txBody>
                  <a:tcPr/>
                </a:tc>
              </a:tr>
              <a:tr h="328700">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Credits</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BDD6EE"/>
                    </a:solidFill>
                  </a:tcPr>
                </a:tc>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7’5</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chemeClr val="lt1"/>
                    </a:solidFill>
                  </a:tcPr>
                </a:tc>
              </a:tr>
              <a:tr h="328700">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Teaching language</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BDD6EE"/>
                    </a:solidFill>
                  </a:tcPr>
                </a:tc>
                <a:tc>
                  <a:txBody>
                    <a:bodyPr/>
                    <a:lstStyle/>
                    <a:p>
                      <a:pPr marL="0" marR="0" lvl="0" indent="0" algn="l" rtl="0">
                        <a:lnSpc>
                          <a:spcPct val="107000"/>
                        </a:lnSpc>
                        <a:spcBef>
                          <a:spcPts val="0"/>
                        </a:spcBef>
                        <a:spcAft>
                          <a:spcPts val="0"/>
                        </a:spcAft>
                        <a:buNone/>
                      </a:pPr>
                      <a:endParaRPr sz="1700" u="none" strike="noStrike" cap="none" dirty="0">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chemeClr val="lt1"/>
                    </a:solidFill>
                  </a:tcPr>
                </a:tc>
              </a:tr>
              <a:tr h="479275">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Program</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BDD6EE"/>
                    </a:solidFill>
                  </a:tcPr>
                </a:tc>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Calibri"/>
                          <a:ea typeface="Calibri"/>
                          <a:cs typeface="Calibri"/>
                          <a:sym typeface="Calibri"/>
                        </a:rPr>
                        <a:t>Required at Bachelor of IT – Intelligent Systems</a:t>
                      </a:r>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chemeClr val="lt1"/>
                    </a:solidFill>
                  </a:tcPr>
                </a:tc>
              </a:tr>
              <a:tr h="288025">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Absolute prerequisites</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BDD6EE"/>
                    </a:solidFill>
                  </a:tcPr>
                </a:tc>
                <a:tc>
                  <a:txBody>
                    <a:bodyPr/>
                    <a:lstStyle/>
                    <a:p>
                      <a:pPr marL="0" marR="0" lvl="0" indent="0" algn="l" rtl="0">
                        <a:lnSpc>
                          <a:spcPct val="107000"/>
                        </a:lnSpc>
                        <a:spcBef>
                          <a:spcPts val="0"/>
                        </a:spcBef>
                        <a:spcAft>
                          <a:spcPts val="0"/>
                        </a:spcAft>
                        <a:buNone/>
                      </a:pP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chemeClr val="lt1"/>
                    </a:solidFill>
                  </a:tcPr>
                </a:tc>
              </a:tr>
              <a:tr h="561050">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Recommended prerequisites</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BDD6EE"/>
                    </a:solidFill>
                  </a:tcPr>
                </a:tc>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None </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chemeClr val="lt1"/>
                    </a:solidFill>
                  </a:tcPr>
                </a:tc>
              </a:tr>
              <a:tr h="328700">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Teaching</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BDD6EE"/>
                    </a:solidFill>
                  </a:tcPr>
                </a:tc>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Autumn</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chemeClr val="lt1"/>
                    </a:solidFill>
                  </a:tcPr>
                </a:tc>
              </a:tr>
              <a:tr h="328700">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Course coordinator</a:t>
                      </a:r>
                      <a:endParaRPr sz="17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BDD6EE"/>
                    </a:solidFill>
                  </a:tcPr>
                </a:tc>
                <a:tc>
                  <a:txBody>
                    <a:bodyPr/>
                    <a:lstStyle/>
                    <a:p>
                      <a:pPr marL="0" marR="0" lvl="0" indent="0" algn="l" rtl="0">
                        <a:lnSpc>
                          <a:spcPct val="107000"/>
                        </a:lnSpc>
                        <a:spcBef>
                          <a:spcPts val="0"/>
                        </a:spcBef>
                        <a:spcAft>
                          <a:spcPts val="0"/>
                        </a:spcAft>
                        <a:buNone/>
                      </a:pPr>
                      <a:endParaRPr sz="1700" u="none" strike="noStrike" cap="none" dirty="0">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chemeClr val="lt1"/>
                    </a:solidFill>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graphicFrame>
        <p:nvGraphicFramePr>
          <p:cNvPr id="107" name="Google Shape;107;p13"/>
          <p:cNvGraphicFramePr/>
          <p:nvPr/>
        </p:nvGraphicFramePr>
        <p:xfrm>
          <a:off x="615504" y="1178717"/>
          <a:ext cx="9145025" cy="2768804"/>
        </p:xfrm>
        <a:graphic>
          <a:graphicData uri="http://schemas.openxmlformats.org/drawingml/2006/table">
            <a:tbl>
              <a:tblPr>
                <a:noFill/>
                <a:tableStyleId>{F75DE769-BA43-4565-A0F5-E2B590BC85BE}</a:tableStyleId>
              </a:tblPr>
              <a:tblGrid>
                <a:gridCol w="9145025"/>
              </a:tblGrid>
              <a:tr h="561925">
                <a:tc>
                  <a:txBody>
                    <a:bodyPr/>
                    <a:lstStyle/>
                    <a:p>
                      <a:pPr marL="0" marR="0" lvl="0" indent="0" algn="ctr" rtl="0">
                        <a:lnSpc>
                          <a:spcPct val="107000"/>
                        </a:lnSpc>
                        <a:spcBef>
                          <a:spcPts val="0"/>
                        </a:spcBef>
                        <a:spcAft>
                          <a:spcPts val="0"/>
                        </a:spcAft>
                        <a:buNone/>
                      </a:pPr>
                      <a:r>
                        <a:rPr lang="en-GB" sz="1700" b="0" u="none" strike="noStrike" cap="none">
                          <a:solidFill>
                            <a:schemeClr val="dk1"/>
                          </a:solidFill>
                          <a:latin typeface="Arial"/>
                          <a:ea typeface="Arial"/>
                          <a:cs typeface="Arial"/>
                          <a:sym typeface="Arial"/>
                        </a:rPr>
                        <a:t>Objective</a:t>
                      </a:r>
                      <a:endParaRPr sz="1700" b="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EEAF6"/>
                    </a:solidFill>
                  </a:tcPr>
                </a:tc>
              </a:tr>
              <a:tr h="1758600">
                <a:tc>
                  <a:txBody>
                    <a:bodyPr/>
                    <a:lstStyle/>
                    <a:p>
                      <a:pPr marL="0" marR="0" lvl="0" indent="0" algn="just" rtl="0">
                        <a:lnSpc>
                          <a:spcPct val="107000"/>
                        </a:lnSpc>
                        <a:spcBef>
                          <a:spcPts val="0"/>
                        </a:spcBef>
                        <a:spcAft>
                          <a:spcPts val="0"/>
                        </a:spcAft>
                        <a:buNone/>
                      </a:pPr>
                      <a:r>
                        <a:rPr lang="en-GB" sz="1800" u="none" strike="noStrike" cap="none"/>
                        <a:t>The work on this course will give the student knowledge about business models, ecosystems and technologies related to intelligent systems. Students gain knowledge of sensors, control systems, infrastructure and artificial intelligence. </a:t>
                      </a:r>
                      <a:endParaRPr/>
                    </a:p>
                    <a:p>
                      <a:pPr marL="0" marR="0" lvl="0" indent="0" algn="just" rtl="0">
                        <a:lnSpc>
                          <a:spcPct val="107000"/>
                        </a:lnSpc>
                        <a:spcBef>
                          <a:spcPts val="1200"/>
                        </a:spcBef>
                        <a:spcAft>
                          <a:spcPts val="0"/>
                        </a:spcAft>
                        <a:buNone/>
                      </a:pPr>
                      <a:r>
                        <a:rPr lang="en-GB" sz="1800" u="none" strike="noStrike" cap="none"/>
                        <a:t>The course will provide students with skills in assessing / comparing which technologies should be selected for a given scenario and choosing the right management and distribution model. The student should know the laws and regulations governing this ecosystem and be up to date on ethical issues related to intelligent systems.</a:t>
                      </a:r>
                      <a:endParaRPr sz="1700" u="none" strike="noStrike" cap="none">
                        <a:solidFill>
                          <a:schemeClr val="dk2"/>
                        </a:solidFill>
                        <a:latin typeface="Calibri"/>
                        <a:ea typeface="Calibri"/>
                        <a:cs typeface="Calibri"/>
                        <a:sym typeface="Calibri"/>
                      </a:endParaRPr>
                    </a:p>
                  </a:txBody>
                  <a:tcPr marL="57150" marR="571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FFFFFF"/>
                    </a:solidFill>
                  </a:tcPr>
                </a:tc>
              </a:tr>
            </a:tbl>
          </a:graphicData>
        </a:graphic>
      </p:graphicFrame>
      <p:sp>
        <p:nvSpPr>
          <p:cNvPr id="108" name="Google Shape;108;p13"/>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graphicFrame>
        <p:nvGraphicFramePr>
          <p:cNvPr id="113" name="Google Shape;113;p14"/>
          <p:cNvGraphicFramePr/>
          <p:nvPr/>
        </p:nvGraphicFramePr>
        <p:xfrm>
          <a:off x="815635" y="697260"/>
          <a:ext cx="8568950" cy="4392475"/>
        </p:xfrm>
        <a:graphic>
          <a:graphicData uri="http://schemas.openxmlformats.org/drawingml/2006/table">
            <a:tbl>
              <a:tblPr>
                <a:noFill/>
                <a:tableStyleId>{F75DE769-BA43-4565-A0F5-E2B590BC85BE}</a:tableStyleId>
              </a:tblPr>
              <a:tblGrid>
                <a:gridCol w="8568950"/>
              </a:tblGrid>
              <a:tr h="486800">
                <a:tc>
                  <a:txBody>
                    <a:bodyPr/>
                    <a:lstStyle/>
                    <a:p>
                      <a:pPr marL="0" marR="0" lvl="0" indent="0" algn="ctr" rtl="0">
                        <a:lnSpc>
                          <a:spcPct val="107000"/>
                        </a:lnSpc>
                        <a:spcBef>
                          <a:spcPts val="0"/>
                        </a:spcBef>
                        <a:spcAft>
                          <a:spcPts val="0"/>
                        </a:spcAft>
                        <a:buNone/>
                      </a:pPr>
                      <a:r>
                        <a:rPr lang="en-GB" sz="1700" b="0" u="none" strike="noStrike" cap="none">
                          <a:solidFill>
                            <a:schemeClr val="dk1"/>
                          </a:solidFill>
                          <a:latin typeface="Arial"/>
                          <a:ea typeface="Arial"/>
                          <a:cs typeface="Arial"/>
                          <a:sym typeface="Arial"/>
                        </a:rPr>
                        <a:t>Learning outcome</a:t>
                      </a:r>
                      <a:endParaRPr sz="1700" b="0" u="none" strike="noStrike" cap="none">
                        <a:solidFill>
                          <a:schemeClr val="dk1"/>
                        </a:solidFill>
                        <a:latin typeface="Calibri"/>
                        <a:ea typeface="Calibri"/>
                        <a:cs typeface="Calibri"/>
                        <a:sym typeface="Calibri"/>
                      </a:endParaRPr>
                    </a:p>
                  </a:txBody>
                  <a:tcPr marL="50050" marR="500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EEAF6"/>
                    </a:solidFill>
                  </a:tcPr>
                </a:tc>
              </a:tr>
              <a:tr h="3905675">
                <a:tc>
                  <a:txBody>
                    <a:bodyPr/>
                    <a:lstStyle/>
                    <a:p>
                      <a:pPr marL="0" marR="0" lvl="0" indent="0" algn="l" rtl="0">
                        <a:lnSpc>
                          <a:spcPct val="107000"/>
                        </a:lnSpc>
                        <a:spcBef>
                          <a:spcPts val="0"/>
                        </a:spcBef>
                        <a:spcAft>
                          <a:spcPts val="0"/>
                        </a:spcAft>
                        <a:buNone/>
                      </a:pPr>
                      <a:r>
                        <a:rPr lang="en-GB" sz="1700" u="none" strike="noStrike" cap="none">
                          <a:solidFill>
                            <a:schemeClr val="dk1"/>
                          </a:solidFill>
                          <a:latin typeface="Arial"/>
                          <a:ea typeface="Arial"/>
                          <a:cs typeface="Arial"/>
                          <a:sym typeface="Arial"/>
                        </a:rPr>
                        <a:t>Knowledge - the candidate must</a:t>
                      </a:r>
                      <a:endParaRPr sz="1700" u="none" strike="noStrike" cap="none">
                        <a:solidFill>
                          <a:schemeClr val="dk1"/>
                        </a:solidFill>
                        <a:latin typeface="Calibri"/>
                        <a:ea typeface="Calibri"/>
                        <a:cs typeface="Calibri"/>
                        <a:sym typeface="Calibri"/>
                      </a:endParaRPr>
                    </a:p>
                    <a:p>
                      <a:pPr marL="342900" marR="0" lvl="0" indent="-342900" algn="l" rtl="0">
                        <a:lnSpc>
                          <a:spcPct val="107000"/>
                        </a:lnSpc>
                        <a:spcBef>
                          <a:spcPts val="1200"/>
                        </a:spcBef>
                        <a:spcAft>
                          <a:spcPts val="0"/>
                        </a:spcAft>
                        <a:buClr>
                          <a:schemeClr val="dk1"/>
                        </a:buClr>
                        <a:buSzPts val="1700"/>
                        <a:buFont typeface="Noto Sans Symbols"/>
                        <a:buChar char="∙"/>
                      </a:pPr>
                      <a:r>
                        <a:rPr lang="en-GB" sz="1700" u="none" strike="noStrike" cap="none">
                          <a:solidFill>
                            <a:schemeClr val="dk1"/>
                          </a:solidFill>
                          <a:latin typeface="Arial"/>
                          <a:ea typeface="Arial"/>
                          <a:cs typeface="Arial"/>
                          <a:sym typeface="Arial"/>
                        </a:rPr>
                        <a:t>Have knowledge of intelligent systems.</a:t>
                      </a:r>
                      <a:endParaRPr/>
                    </a:p>
                    <a:p>
                      <a:pPr marL="342900" marR="0" lvl="0" indent="-342900" algn="l" rtl="0">
                        <a:lnSpc>
                          <a:spcPct val="107000"/>
                        </a:lnSpc>
                        <a:spcBef>
                          <a:spcPts val="1200"/>
                        </a:spcBef>
                        <a:spcAft>
                          <a:spcPts val="0"/>
                        </a:spcAft>
                        <a:buClr>
                          <a:schemeClr val="dk1"/>
                        </a:buClr>
                        <a:buSzPts val="1700"/>
                        <a:buFont typeface="Noto Sans Symbols"/>
                        <a:buChar char="∙"/>
                      </a:pPr>
                      <a:r>
                        <a:rPr lang="en-GB" sz="1700" u="none" strike="noStrike" cap="none">
                          <a:solidFill>
                            <a:schemeClr val="dk1"/>
                          </a:solidFill>
                          <a:latin typeface="Arial"/>
                          <a:ea typeface="Arial"/>
                          <a:cs typeface="Arial"/>
                          <a:sym typeface="Arial"/>
                        </a:rPr>
                        <a:t>Have knowledge of the Internet of Things, including sensors, actuators and controllers.</a:t>
                      </a:r>
                      <a:endParaRPr/>
                    </a:p>
                    <a:p>
                      <a:pPr marL="342900" marR="0" lvl="0" indent="-342900" algn="l" rtl="0">
                        <a:lnSpc>
                          <a:spcPct val="107000"/>
                        </a:lnSpc>
                        <a:spcBef>
                          <a:spcPts val="1200"/>
                        </a:spcBef>
                        <a:spcAft>
                          <a:spcPts val="0"/>
                        </a:spcAft>
                        <a:buClr>
                          <a:schemeClr val="dk1"/>
                        </a:buClr>
                        <a:buSzPts val="1700"/>
                        <a:buFont typeface="Noto Sans Symbols"/>
                        <a:buChar char="∙"/>
                      </a:pPr>
                      <a:r>
                        <a:rPr lang="en-GB" sz="1700" u="none" strike="noStrike" cap="none">
                          <a:solidFill>
                            <a:schemeClr val="dk1"/>
                          </a:solidFill>
                          <a:latin typeface="Arial"/>
                          <a:ea typeface="Arial"/>
                          <a:cs typeface="Arial"/>
                          <a:sym typeface="Arial"/>
                        </a:rPr>
                        <a:t>Have knowledge of artificial intelligence, including agents, finite state machines, expert systems and search algorithms such as A *.</a:t>
                      </a:r>
                      <a:endParaRPr/>
                    </a:p>
                    <a:p>
                      <a:pPr marL="342900" marR="0" lvl="0" indent="-342900" algn="l" rtl="0">
                        <a:lnSpc>
                          <a:spcPct val="107000"/>
                        </a:lnSpc>
                        <a:spcBef>
                          <a:spcPts val="1200"/>
                        </a:spcBef>
                        <a:spcAft>
                          <a:spcPts val="0"/>
                        </a:spcAft>
                        <a:buClr>
                          <a:schemeClr val="dk1"/>
                        </a:buClr>
                        <a:buSzPts val="1700"/>
                        <a:buFont typeface="Noto Sans Symbols"/>
                        <a:buChar char="∙"/>
                      </a:pPr>
                      <a:r>
                        <a:rPr lang="en-GB" sz="1700" u="none" strike="noStrike" cap="none">
                          <a:solidFill>
                            <a:schemeClr val="dk1"/>
                          </a:solidFill>
                          <a:latin typeface="Arial"/>
                          <a:ea typeface="Arial"/>
                          <a:cs typeface="Arial"/>
                          <a:sym typeface="Arial"/>
                        </a:rPr>
                        <a:t>Know the important laws and regulations that govern this market / ecosystem.</a:t>
                      </a:r>
                      <a:endParaRPr/>
                    </a:p>
                    <a:p>
                      <a:pPr marL="342900" marR="0" lvl="0" indent="-342900" algn="l" rtl="0">
                        <a:lnSpc>
                          <a:spcPct val="107000"/>
                        </a:lnSpc>
                        <a:spcBef>
                          <a:spcPts val="1200"/>
                        </a:spcBef>
                        <a:spcAft>
                          <a:spcPts val="0"/>
                        </a:spcAft>
                        <a:buClr>
                          <a:schemeClr val="dk1"/>
                        </a:buClr>
                        <a:buSzPts val="1700"/>
                        <a:buFont typeface="Noto Sans Symbols"/>
                        <a:buChar char="∙"/>
                      </a:pPr>
                      <a:r>
                        <a:rPr lang="en-GB" sz="1700" u="none" strike="noStrike" cap="none">
                          <a:solidFill>
                            <a:schemeClr val="dk1"/>
                          </a:solidFill>
                          <a:latin typeface="Arial"/>
                          <a:ea typeface="Arial"/>
                          <a:cs typeface="Arial"/>
                          <a:sym typeface="Arial"/>
                        </a:rPr>
                        <a:t>Be familiar with the process of manufacturing solutions within intelligent systems, including: user group identification, requirement discovery, design, development, testing, production setup and maintenance / further development.</a:t>
                      </a:r>
                      <a:endParaRPr/>
                    </a:p>
                  </a:txBody>
                  <a:tcPr marL="50050" marR="500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tcPr>
                </a:tc>
              </a:tr>
            </a:tbl>
          </a:graphicData>
        </a:graphic>
      </p:graphicFrame>
      <p:sp>
        <p:nvSpPr>
          <p:cNvPr id="114" name="Google Shape;114;p14"/>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graphicFrame>
        <p:nvGraphicFramePr>
          <p:cNvPr id="119" name="Google Shape;119;p15"/>
          <p:cNvGraphicFramePr/>
          <p:nvPr/>
        </p:nvGraphicFramePr>
        <p:xfrm>
          <a:off x="615504" y="626546"/>
          <a:ext cx="9073000" cy="4050695"/>
        </p:xfrm>
        <a:graphic>
          <a:graphicData uri="http://schemas.openxmlformats.org/drawingml/2006/table">
            <a:tbl>
              <a:tblPr>
                <a:noFill/>
                <a:tableStyleId>{F75DE769-BA43-4565-A0F5-E2B590BC85BE}</a:tableStyleId>
              </a:tblPr>
              <a:tblGrid>
                <a:gridCol w="9073000"/>
              </a:tblGrid>
              <a:tr h="385475">
                <a:tc>
                  <a:txBody>
                    <a:bodyPr/>
                    <a:lstStyle/>
                    <a:p>
                      <a:pPr marL="0" marR="0" lvl="0" indent="0" algn="ctr" rtl="0">
                        <a:lnSpc>
                          <a:spcPct val="107000"/>
                        </a:lnSpc>
                        <a:spcBef>
                          <a:spcPts val="0"/>
                        </a:spcBef>
                        <a:spcAft>
                          <a:spcPts val="0"/>
                        </a:spcAft>
                        <a:buNone/>
                      </a:pPr>
                      <a:r>
                        <a:rPr lang="en-GB" sz="1500" b="0" u="none" strike="noStrike" cap="none">
                          <a:solidFill>
                            <a:schemeClr val="dk1"/>
                          </a:solidFill>
                          <a:latin typeface="Arial"/>
                          <a:ea typeface="Arial"/>
                          <a:cs typeface="Arial"/>
                          <a:sym typeface="Arial"/>
                        </a:rPr>
                        <a:t>Learning outcome (cont’d)</a:t>
                      </a:r>
                      <a:endParaRPr sz="1500" b="0" u="none" strike="noStrike" cap="none">
                        <a:solidFill>
                          <a:schemeClr val="dk1"/>
                        </a:solidFill>
                        <a:latin typeface="Calibri"/>
                        <a:ea typeface="Calibri"/>
                        <a:cs typeface="Calibri"/>
                        <a:sym typeface="Calibri"/>
                      </a:endParaRPr>
                    </a:p>
                  </a:txBody>
                  <a:tcPr marL="50050" marR="500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DEEAF6"/>
                    </a:solidFill>
                  </a:tcPr>
                </a:tc>
              </a:tr>
              <a:tr h="3579400">
                <a:tc>
                  <a:txBody>
                    <a:bodyPr/>
                    <a:lstStyle/>
                    <a:p>
                      <a:pPr marL="0" marR="0" lvl="0" indent="0" algn="l" rtl="0">
                        <a:lnSpc>
                          <a:spcPct val="107000"/>
                        </a:lnSpc>
                        <a:spcBef>
                          <a:spcPts val="0"/>
                        </a:spcBef>
                        <a:spcAft>
                          <a:spcPts val="0"/>
                        </a:spcAft>
                        <a:buNone/>
                      </a:pPr>
                      <a:r>
                        <a:rPr lang="en-GB" sz="1500" u="none" strike="noStrike" cap="none">
                          <a:solidFill>
                            <a:schemeClr val="dk1"/>
                          </a:solidFill>
                          <a:latin typeface="Arial"/>
                          <a:ea typeface="Arial"/>
                          <a:cs typeface="Arial"/>
                          <a:sym typeface="Arial"/>
                        </a:rPr>
                        <a:t>Skills - the candidate should</a:t>
                      </a:r>
                      <a:endParaRPr sz="1500" u="none" strike="noStrike" cap="none">
                        <a:solidFill>
                          <a:schemeClr val="dk1"/>
                        </a:solidFill>
                        <a:latin typeface="Calibri"/>
                        <a:ea typeface="Calibri"/>
                        <a:cs typeface="Calibri"/>
                        <a:sym typeface="Calibri"/>
                      </a:endParaRPr>
                    </a:p>
                    <a:p>
                      <a:pPr marL="342900" marR="0" lvl="0" indent="-342900" algn="l" rtl="0">
                        <a:lnSpc>
                          <a:spcPct val="107000"/>
                        </a:lnSpc>
                        <a:spcBef>
                          <a:spcPts val="1200"/>
                        </a:spcBef>
                        <a:spcAft>
                          <a:spcPts val="0"/>
                        </a:spcAft>
                        <a:buClr>
                          <a:schemeClr val="dk1"/>
                        </a:buClr>
                        <a:buSzPts val="1500"/>
                        <a:buFont typeface="Noto Sans Symbols"/>
                        <a:buChar char="∙"/>
                      </a:pPr>
                      <a:r>
                        <a:rPr lang="en-GB" sz="1500" u="none" strike="noStrike" cap="none">
                          <a:solidFill>
                            <a:schemeClr val="dk1"/>
                          </a:solidFill>
                        </a:rPr>
                        <a:t>Be able to explain what an object must contain for it to enter the Internet of Things. </a:t>
                      </a:r>
                      <a:endParaRPr/>
                    </a:p>
                    <a:p>
                      <a:pPr marL="342900" marR="0" lvl="0" indent="-342900" algn="l" rtl="0">
                        <a:lnSpc>
                          <a:spcPct val="107000"/>
                        </a:lnSpc>
                        <a:spcBef>
                          <a:spcPts val="1200"/>
                        </a:spcBef>
                        <a:spcAft>
                          <a:spcPts val="0"/>
                        </a:spcAft>
                        <a:buClr>
                          <a:schemeClr val="dk1"/>
                        </a:buClr>
                        <a:buSzPts val="1500"/>
                        <a:buFont typeface="Noto Sans Symbols"/>
                        <a:buChar char="∙"/>
                      </a:pPr>
                      <a:r>
                        <a:rPr lang="en-GB" sz="1500" u="none" strike="noStrike" cap="none">
                          <a:solidFill>
                            <a:schemeClr val="dk1"/>
                          </a:solidFill>
                        </a:rPr>
                        <a:t>Be able to use artificial intelligence based on finite state machines, expert systems and search algorithms. </a:t>
                      </a:r>
                      <a:endParaRPr/>
                    </a:p>
                    <a:p>
                      <a:pPr marL="342900" marR="0" lvl="0" indent="-342900" algn="l" rtl="0">
                        <a:lnSpc>
                          <a:spcPct val="107000"/>
                        </a:lnSpc>
                        <a:spcBef>
                          <a:spcPts val="1200"/>
                        </a:spcBef>
                        <a:spcAft>
                          <a:spcPts val="0"/>
                        </a:spcAft>
                        <a:buClr>
                          <a:schemeClr val="dk1"/>
                        </a:buClr>
                        <a:buSzPts val="1500"/>
                        <a:buFont typeface="Noto Sans Symbols"/>
                        <a:buChar char="∙"/>
                      </a:pPr>
                      <a:r>
                        <a:rPr lang="en-GB" sz="1500" u="none" strike="noStrike" cap="none">
                          <a:solidFill>
                            <a:schemeClr val="dk1"/>
                          </a:solidFill>
                        </a:rPr>
                        <a:t>Be able to perform a systematic and documented comparison of technologies and systems. </a:t>
                      </a:r>
                      <a:endParaRPr/>
                    </a:p>
                    <a:p>
                      <a:pPr marL="342900" marR="0" lvl="0" indent="-342900" algn="l" rtl="0">
                        <a:lnSpc>
                          <a:spcPct val="107000"/>
                        </a:lnSpc>
                        <a:spcBef>
                          <a:spcPts val="1200"/>
                        </a:spcBef>
                        <a:spcAft>
                          <a:spcPts val="0"/>
                        </a:spcAft>
                        <a:buClr>
                          <a:schemeClr val="dk1"/>
                        </a:buClr>
                        <a:buSzPts val="1500"/>
                        <a:buFont typeface="Noto Sans Symbols"/>
                        <a:buChar char="∙"/>
                      </a:pPr>
                      <a:r>
                        <a:rPr lang="en-GB" sz="1500" u="none" strike="noStrike" cap="none">
                          <a:solidFill>
                            <a:schemeClr val="dk1"/>
                          </a:solidFill>
                        </a:rPr>
                        <a:t>Understand how intelligent systems can be linked to a company's business operations.</a:t>
                      </a:r>
                      <a:endParaRPr/>
                    </a:p>
                    <a:p>
                      <a:pPr marL="0" marR="0" lvl="0" indent="0" algn="l" rtl="0">
                        <a:lnSpc>
                          <a:spcPct val="107000"/>
                        </a:lnSpc>
                        <a:spcBef>
                          <a:spcPts val="1200"/>
                        </a:spcBef>
                        <a:spcAft>
                          <a:spcPts val="0"/>
                        </a:spcAft>
                        <a:buClr>
                          <a:schemeClr val="dk1"/>
                        </a:buClr>
                        <a:buSzPts val="1500"/>
                        <a:buFont typeface="Noto Sans Symbols"/>
                        <a:buNone/>
                      </a:pPr>
                      <a:r>
                        <a:rPr lang="en-GB" sz="1500" u="none" strike="noStrike" cap="none">
                          <a:solidFill>
                            <a:schemeClr val="dk1"/>
                          </a:solidFill>
                          <a:latin typeface="Arial"/>
                          <a:ea typeface="Arial"/>
                          <a:cs typeface="Arial"/>
                          <a:sym typeface="Arial"/>
                        </a:rPr>
                        <a:t>General competence - the candidate must</a:t>
                      </a:r>
                      <a:endParaRPr sz="1500" u="none" strike="noStrike" cap="none">
                        <a:solidFill>
                          <a:schemeClr val="dk1"/>
                        </a:solidFill>
                        <a:latin typeface="Calibri"/>
                        <a:ea typeface="Calibri"/>
                        <a:cs typeface="Calibri"/>
                        <a:sym typeface="Calibri"/>
                      </a:endParaRPr>
                    </a:p>
                    <a:p>
                      <a:pPr marL="342900" marR="0" lvl="0" indent="-342900" algn="l" rtl="0">
                        <a:lnSpc>
                          <a:spcPct val="107000"/>
                        </a:lnSpc>
                        <a:spcBef>
                          <a:spcPts val="1200"/>
                        </a:spcBef>
                        <a:spcAft>
                          <a:spcPts val="0"/>
                        </a:spcAft>
                        <a:buClr>
                          <a:schemeClr val="dk1"/>
                        </a:buClr>
                        <a:buSzPts val="1500"/>
                        <a:buFont typeface="Noto Sans Symbols"/>
                        <a:buChar char="∙"/>
                      </a:pPr>
                      <a:r>
                        <a:rPr lang="en-GB" sz="1500" u="none" strike="noStrike" cap="none">
                          <a:solidFill>
                            <a:schemeClr val="dk1"/>
                          </a:solidFill>
                        </a:rPr>
                        <a:t>Reflect on ethical issues related to intelligent systems.</a:t>
                      </a:r>
                      <a:endParaRPr/>
                    </a:p>
                    <a:p>
                      <a:pPr marL="0" marR="0" lvl="0" indent="0" algn="l" rtl="0">
                        <a:lnSpc>
                          <a:spcPct val="107000"/>
                        </a:lnSpc>
                        <a:spcBef>
                          <a:spcPts val="1200"/>
                        </a:spcBef>
                        <a:spcAft>
                          <a:spcPts val="0"/>
                        </a:spcAft>
                        <a:buClr>
                          <a:schemeClr val="dk1"/>
                        </a:buClr>
                        <a:buSzPts val="1500"/>
                        <a:buFont typeface="Noto Sans Symbols"/>
                        <a:buNone/>
                      </a:pPr>
                      <a:r>
                        <a:rPr lang="en-GB" sz="1500" u="none" strike="noStrike" cap="none">
                          <a:solidFill>
                            <a:schemeClr val="dk1"/>
                          </a:solidFill>
                          <a:latin typeface="Arial"/>
                          <a:ea typeface="Arial"/>
                          <a:cs typeface="Arial"/>
                          <a:sym typeface="Arial"/>
                        </a:rPr>
                        <a:t>Examination</a:t>
                      </a:r>
                      <a:endParaRPr sz="1500" u="none" strike="noStrike" cap="none">
                        <a:solidFill>
                          <a:schemeClr val="dk1"/>
                        </a:solidFill>
                        <a:latin typeface="Calibri"/>
                        <a:ea typeface="Calibri"/>
                        <a:cs typeface="Calibri"/>
                        <a:sym typeface="Calibri"/>
                      </a:endParaRPr>
                    </a:p>
                    <a:p>
                      <a:pPr marL="342900" marR="0" lvl="0" indent="-342900" algn="l" rtl="0">
                        <a:lnSpc>
                          <a:spcPct val="107000"/>
                        </a:lnSpc>
                        <a:spcBef>
                          <a:spcPts val="1200"/>
                        </a:spcBef>
                        <a:spcAft>
                          <a:spcPts val="0"/>
                        </a:spcAft>
                        <a:buClr>
                          <a:schemeClr val="dk1"/>
                        </a:buClr>
                        <a:buSzPts val="1500"/>
                        <a:buFont typeface="Noto Sans Symbols"/>
                        <a:buChar char="∙"/>
                      </a:pPr>
                      <a:r>
                        <a:rPr lang="en-GB" sz="1500" u="none" strike="noStrike" cap="none">
                          <a:solidFill>
                            <a:schemeClr val="dk1"/>
                          </a:solidFill>
                          <a:latin typeface="Arial"/>
                          <a:ea typeface="Arial"/>
                          <a:cs typeface="Arial"/>
                          <a:sym typeface="Arial"/>
                        </a:rPr>
                        <a:t>Individual written exam 25 %, no aids Individual written exam 75 % hand in.</a:t>
                      </a:r>
                      <a:endParaRPr sz="1500" u="none" strike="noStrike" cap="none">
                        <a:solidFill>
                          <a:schemeClr val="dk1"/>
                        </a:solidFill>
                        <a:latin typeface="Calibri"/>
                        <a:ea typeface="Calibri"/>
                        <a:cs typeface="Calibri"/>
                        <a:sym typeface="Calibri"/>
                      </a:endParaRPr>
                    </a:p>
                  </a:txBody>
                  <a:tcPr marL="50050" marR="50050" marT="0" marB="0" anchor="ctr">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12700" cap="flat" cmpd="sng">
                      <a:solidFill>
                        <a:srgbClr val="000000">
                          <a:alpha val="0"/>
                        </a:srgbClr>
                      </a:solidFill>
                      <a:prstDash val="solid"/>
                      <a:round/>
                      <a:headEnd type="none" w="sm" len="sm"/>
                      <a:tailEnd type="none" w="sm" len="sm"/>
                    </a:lnB>
                  </a:tcPr>
                </a:tc>
              </a:tr>
            </a:tbl>
          </a:graphicData>
        </a:graphic>
      </p:graphicFrame>
      <p:sp>
        <p:nvSpPr>
          <p:cNvPr id="120" name="Google Shape;120;p15"/>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graphicFrame>
        <p:nvGraphicFramePr>
          <p:cNvPr id="125" name="Google Shape;125;p16"/>
          <p:cNvGraphicFramePr/>
          <p:nvPr>
            <p:extLst>
              <p:ext uri="{D42A27DB-BD31-4B8C-83A1-F6EECF244321}">
                <p14:modId xmlns:p14="http://schemas.microsoft.com/office/powerpoint/2010/main" val="3692626266"/>
              </p:ext>
            </p:extLst>
          </p:nvPr>
        </p:nvGraphicFramePr>
        <p:xfrm>
          <a:off x="615504" y="841276"/>
          <a:ext cx="8929000" cy="4419630"/>
        </p:xfrm>
        <a:graphic>
          <a:graphicData uri="http://schemas.openxmlformats.org/drawingml/2006/table">
            <a:tbl>
              <a:tblPr>
                <a:noFill/>
                <a:tableStyleId>{F75DE769-BA43-4565-A0F5-E2B590BC85BE}</a:tableStyleId>
              </a:tblPr>
              <a:tblGrid>
                <a:gridCol w="1150950"/>
                <a:gridCol w="5328950"/>
                <a:gridCol w="2449100"/>
              </a:tblGrid>
              <a:tr h="345275">
                <a:tc gridSpan="3">
                  <a:txBody>
                    <a:bodyPr/>
                    <a:lstStyle/>
                    <a:p>
                      <a:pPr marL="0" marR="0" lvl="0" indent="0" algn="ctr" rtl="0">
                        <a:lnSpc>
                          <a:spcPct val="107000"/>
                        </a:lnSpc>
                        <a:spcBef>
                          <a:spcPts val="0"/>
                        </a:spcBef>
                        <a:spcAft>
                          <a:spcPts val="0"/>
                        </a:spcAft>
                        <a:buNone/>
                      </a:pPr>
                      <a:r>
                        <a:rPr lang="en-GB" sz="1500" b="0" u="none" strike="noStrike" cap="none" dirty="0">
                          <a:solidFill>
                            <a:schemeClr val="dk1"/>
                          </a:solidFill>
                          <a:latin typeface="Arial"/>
                          <a:ea typeface="Arial"/>
                          <a:cs typeface="Arial"/>
                          <a:sym typeface="Arial"/>
                        </a:rPr>
                        <a:t>Course content</a:t>
                      </a:r>
                      <a:endParaRPr sz="1500" b="0" u="none" strike="noStrike" cap="none" dirty="0">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BDD6EE"/>
                    </a:solidFill>
                  </a:tcPr>
                </a:tc>
                <a:tc hMerge="1">
                  <a:txBody>
                    <a:bodyPr/>
                    <a:lstStyle/>
                    <a:p>
                      <a:endParaRPr lang="en-US"/>
                    </a:p>
                  </a:txBody>
                  <a:tcPr/>
                </a:tc>
                <a:tc hMerge="1">
                  <a:txBody>
                    <a:bodyPr/>
                    <a:lstStyle/>
                    <a:p>
                      <a:endParaRPr lang="en-US"/>
                    </a:p>
                  </a:txBody>
                  <a:tcPr/>
                </a:tc>
              </a:tr>
              <a:tr h="267825">
                <a:tc>
                  <a:txBody>
                    <a:bodyPr/>
                    <a:lstStyle/>
                    <a:p>
                      <a:pPr marL="0" marR="0" lvl="0" indent="0" algn="ctr" rtl="0">
                        <a:lnSpc>
                          <a:spcPct val="107000"/>
                        </a:lnSpc>
                        <a:spcBef>
                          <a:spcPts val="0"/>
                        </a:spcBef>
                        <a:spcAft>
                          <a:spcPts val="0"/>
                        </a:spcAft>
                        <a:buNone/>
                      </a:pPr>
                      <a:r>
                        <a:rPr lang="en-GB" sz="1500" u="none" strike="noStrike" cap="none">
                          <a:solidFill>
                            <a:schemeClr val="dk1"/>
                          </a:solidFill>
                          <a:latin typeface="Arial"/>
                          <a:ea typeface="Arial"/>
                          <a:cs typeface="Arial"/>
                          <a:sym typeface="Arial"/>
                        </a:rPr>
                        <a:t>Week</a:t>
                      </a:r>
                      <a:endParaRPr sz="15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tc>
                  <a:txBody>
                    <a:bodyPr/>
                    <a:lstStyle/>
                    <a:p>
                      <a:pPr marL="0" marR="0" lvl="0" indent="0" algn="l" rtl="0">
                        <a:lnSpc>
                          <a:spcPct val="107000"/>
                        </a:lnSpc>
                        <a:spcBef>
                          <a:spcPts val="0"/>
                        </a:spcBef>
                        <a:spcAft>
                          <a:spcPts val="0"/>
                        </a:spcAft>
                        <a:buNone/>
                      </a:pPr>
                      <a:r>
                        <a:rPr lang="en-GB" sz="1500" u="none" strike="noStrike" cap="none">
                          <a:solidFill>
                            <a:schemeClr val="dk1"/>
                          </a:solidFill>
                          <a:latin typeface="Arial"/>
                          <a:ea typeface="Arial"/>
                          <a:cs typeface="Arial"/>
                          <a:sym typeface="Arial"/>
                        </a:rPr>
                        <a:t>Topic</a:t>
                      </a:r>
                      <a:endParaRPr sz="15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tc>
                  <a:txBody>
                    <a:bodyPr/>
                    <a:lstStyle/>
                    <a:p>
                      <a:pPr marL="0" marR="0" lvl="0" indent="0" algn="ctr" rtl="0">
                        <a:lnSpc>
                          <a:spcPct val="107000"/>
                        </a:lnSpc>
                        <a:spcBef>
                          <a:spcPts val="0"/>
                        </a:spcBef>
                        <a:spcAft>
                          <a:spcPts val="0"/>
                        </a:spcAft>
                        <a:buNone/>
                      </a:pPr>
                      <a:r>
                        <a:rPr lang="en-GB" sz="1500" u="none" strike="noStrike" cap="none">
                          <a:solidFill>
                            <a:schemeClr val="dk1"/>
                          </a:solidFill>
                          <a:latin typeface="Arial"/>
                          <a:ea typeface="Arial"/>
                          <a:cs typeface="Arial"/>
                          <a:sym typeface="Arial"/>
                        </a:rPr>
                        <a:t>Resource</a:t>
                      </a:r>
                      <a:endParaRPr sz="15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rgbClr val="DEEAF6"/>
                    </a:solidFill>
                  </a:tcPr>
                </a:tc>
              </a:tr>
              <a:tr h="434875">
                <a:tc>
                  <a:txBody>
                    <a:bodyPr/>
                    <a:lstStyle/>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34</a:t>
                      </a:r>
                      <a:endParaRPr sz="1300" u="none" strike="noStrike" cap="none">
                        <a:solidFill>
                          <a:schemeClr val="dk1"/>
                        </a:solidFill>
                        <a:latin typeface="Calibri"/>
                        <a:ea typeface="Calibri"/>
                        <a:cs typeface="Calibri"/>
                        <a:sym typeface="Calibri"/>
                      </a:endParaRPr>
                    </a:p>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(Aug. 22)</a:t>
                      </a:r>
                      <a:endParaRPr sz="13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u="none" strike="noStrike" cap="none" dirty="0" smtClean="0">
                          <a:solidFill>
                            <a:schemeClr val="dk1"/>
                          </a:solidFill>
                          <a:latin typeface="Arial"/>
                          <a:ea typeface="Arial"/>
                          <a:cs typeface="Arial"/>
                          <a:sym typeface="Arial"/>
                        </a:rPr>
                        <a:t>Introduction</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smtClean="0">
                          <a:solidFill>
                            <a:schemeClr val="dk1"/>
                          </a:solidFill>
                          <a:latin typeface="Arial"/>
                          <a:ea typeface="Arial"/>
                          <a:cs typeface="Arial"/>
                          <a:sym typeface="Arial"/>
                        </a:rPr>
                        <a:t>Motivation</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err="1">
                          <a:solidFill>
                            <a:schemeClr val="dk1"/>
                          </a:solidFill>
                          <a:latin typeface="Arial"/>
                          <a:ea typeface="Arial"/>
                          <a:cs typeface="Arial"/>
                          <a:sym typeface="Arial"/>
                        </a:rPr>
                        <a:t>IoT</a:t>
                      </a:r>
                      <a:r>
                        <a:rPr lang="en-GB" sz="1300" u="none" strike="noStrike" cap="none" dirty="0">
                          <a:solidFill>
                            <a:schemeClr val="dk1"/>
                          </a:solidFill>
                          <a:latin typeface="Arial"/>
                          <a:ea typeface="Arial"/>
                          <a:cs typeface="Arial"/>
                          <a:sym typeface="Arial"/>
                        </a:rPr>
                        <a:t>: </a:t>
                      </a:r>
                      <a:r>
                        <a:rPr lang="en-GB" sz="1300" u="none" strike="noStrike" cap="none" dirty="0" smtClean="0">
                          <a:solidFill>
                            <a:schemeClr val="dk1"/>
                          </a:solidFill>
                          <a:latin typeface="Arial"/>
                          <a:ea typeface="Arial"/>
                          <a:cs typeface="Arial"/>
                          <a:sym typeface="Arial"/>
                        </a:rPr>
                        <a:t>Sensors</a:t>
                      </a:r>
                      <a:r>
                        <a:rPr lang="en-GB" sz="1300" u="none" strike="noStrike" cap="none" dirty="0">
                          <a:solidFill>
                            <a:schemeClr val="dk1"/>
                          </a:solidFill>
                          <a:latin typeface="Arial"/>
                          <a:ea typeface="Arial"/>
                          <a:cs typeface="Arial"/>
                          <a:sym typeface="Arial"/>
                        </a:rPr>
                        <a:t>, Actuators, Controllers</a:t>
                      </a: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GB" sz="1300" u="none" strike="noStrike" cap="none" dirty="0" smtClean="0">
                          <a:solidFill>
                            <a:schemeClr val="dk1"/>
                          </a:solidFill>
                          <a:latin typeface="Arial"/>
                          <a:ea typeface="Arial"/>
                          <a:cs typeface="Arial"/>
                          <a:sym typeface="Arial"/>
                        </a:rPr>
                        <a:t>Text book, </a:t>
                      </a:r>
                      <a:r>
                        <a:rPr lang="en-GB" sz="1300" dirty="0" smtClean="0">
                          <a:solidFill>
                            <a:srgbClr val="222222"/>
                          </a:solidFill>
                          <a:highlight>
                            <a:srgbClr val="F8F9FA"/>
                          </a:highlight>
                        </a:rPr>
                        <a:t>Chapter </a:t>
                      </a:r>
                      <a:r>
                        <a:rPr lang="en-GB" sz="1300" u="none" strike="noStrike" cap="none" dirty="0" smtClean="0">
                          <a:solidFill>
                            <a:schemeClr val="dk1"/>
                          </a:solidFill>
                          <a:latin typeface="Arial"/>
                          <a:ea typeface="Arial"/>
                          <a:cs typeface="Arial"/>
                          <a:sym typeface="Arial"/>
                        </a:rPr>
                        <a:t>1</a:t>
                      </a:r>
                      <a:endParaRPr sz="1300" u="none" strike="noStrike" cap="none" dirty="0">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847700">
                <a:tc>
                  <a:txBody>
                    <a:bodyPr/>
                    <a:lstStyle/>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35</a:t>
                      </a:r>
                      <a:endParaRPr sz="13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u="none" strike="noStrike" cap="none" dirty="0">
                          <a:solidFill>
                            <a:schemeClr val="dk1"/>
                          </a:solidFill>
                          <a:latin typeface="Arial"/>
                          <a:ea typeface="Arial"/>
                          <a:cs typeface="Arial"/>
                          <a:sym typeface="Arial"/>
                        </a:rPr>
                        <a:t>AI: Agents</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a:solidFill>
                            <a:schemeClr val="dk1"/>
                          </a:solidFill>
                          <a:latin typeface="Arial"/>
                          <a:ea typeface="Arial"/>
                          <a:cs typeface="Arial"/>
                          <a:sym typeface="Arial"/>
                        </a:rPr>
                        <a:t>AI: Finite State Machines</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err="1" smtClean="0">
                          <a:solidFill>
                            <a:schemeClr val="dk1"/>
                          </a:solidFill>
                          <a:latin typeface="Arial"/>
                          <a:ea typeface="Arial"/>
                          <a:cs typeface="Arial"/>
                          <a:sym typeface="Arial"/>
                        </a:rPr>
                        <a:t>IoT</a:t>
                      </a:r>
                      <a:r>
                        <a:rPr lang="en-GB" sz="1300" u="none" strike="noStrike" cap="none" dirty="0" smtClean="0">
                          <a:solidFill>
                            <a:schemeClr val="dk1"/>
                          </a:solidFill>
                          <a:latin typeface="Arial"/>
                          <a:ea typeface="Arial"/>
                          <a:cs typeface="Arial"/>
                          <a:sym typeface="Arial"/>
                        </a:rPr>
                        <a:t>: Design </a:t>
                      </a:r>
                      <a:r>
                        <a:rPr lang="en-GB" sz="1300" u="none" strike="noStrike" cap="none" dirty="0">
                          <a:solidFill>
                            <a:schemeClr val="dk1"/>
                          </a:solidFill>
                          <a:latin typeface="Arial"/>
                          <a:ea typeface="Arial"/>
                          <a:cs typeface="Arial"/>
                          <a:sym typeface="Arial"/>
                        </a:rPr>
                        <a:t>principles for connected devices</a:t>
                      </a: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chemeClr val="dk1"/>
                        </a:buClr>
                        <a:buSzPts val="1300"/>
                        <a:buFont typeface="Arial"/>
                        <a:buNone/>
                      </a:pPr>
                      <a:r>
                        <a:rPr lang="en-GB" sz="1300" dirty="0" smtClean="0">
                          <a:solidFill>
                            <a:srgbClr val="222222"/>
                          </a:solidFill>
                          <a:highlight>
                            <a:srgbClr val="F8F9FA"/>
                          </a:highlight>
                        </a:rPr>
                        <a:t>Textbook, Chapter 2</a:t>
                      </a: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530400">
                <a:tc>
                  <a:txBody>
                    <a:bodyPr/>
                    <a:lstStyle/>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36</a:t>
                      </a:r>
                      <a:endParaRPr sz="13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u="none" strike="noStrike" cap="none" dirty="0">
                          <a:solidFill>
                            <a:schemeClr val="dk1"/>
                          </a:solidFill>
                          <a:latin typeface="Arial"/>
                          <a:ea typeface="Arial"/>
                          <a:cs typeface="Arial"/>
                          <a:sym typeface="Arial"/>
                        </a:rPr>
                        <a:t>AI: Rule-based ("expert") systems</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a:solidFill>
                            <a:schemeClr val="dk1"/>
                          </a:solidFill>
                          <a:latin typeface="Arial"/>
                          <a:ea typeface="Arial"/>
                          <a:cs typeface="Arial"/>
                          <a:sym typeface="Arial"/>
                        </a:rPr>
                        <a:t>Turing </a:t>
                      </a:r>
                      <a:r>
                        <a:rPr lang="en-GB" sz="1300" u="none" strike="noStrike" cap="none" dirty="0" smtClean="0">
                          <a:solidFill>
                            <a:schemeClr val="dk1"/>
                          </a:solidFill>
                          <a:latin typeface="Arial"/>
                          <a:ea typeface="Arial"/>
                          <a:cs typeface="Arial"/>
                          <a:sym typeface="Arial"/>
                        </a:rPr>
                        <a:t>and Eliza</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err="1">
                          <a:solidFill>
                            <a:schemeClr val="dk1"/>
                          </a:solidFill>
                          <a:latin typeface="Arial"/>
                          <a:ea typeface="Arial"/>
                          <a:cs typeface="Arial"/>
                          <a:sym typeface="Arial"/>
                        </a:rPr>
                        <a:t>IoT</a:t>
                      </a:r>
                      <a:r>
                        <a:rPr lang="en-GB" sz="1300" u="none" strike="noStrike" cap="none" dirty="0">
                          <a:solidFill>
                            <a:schemeClr val="dk1"/>
                          </a:solidFill>
                          <a:latin typeface="Arial"/>
                          <a:ea typeface="Arial"/>
                          <a:cs typeface="Arial"/>
                          <a:sym typeface="Arial"/>
                        </a:rPr>
                        <a:t>: </a:t>
                      </a:r>
                      <a:r>
                        <a:rPr lang="en-GB" sz="1300" u="none" strike="noStrike" cap="none" dirty="0" smtClean="0">
                          <a:solidFill>
                            <a:schemeClr val="dk1"/>
                          </a:solidFill>
                          <a:latin typeface="Arial"/>
                          <a:ea typeface="Arial"/>
                          <a:cs typeface="Arial"/>
                          <a:sym typeface="Arial"/>
                        </a:rPr>
                        <a:t>Internet </a:t>
                      </a:r>
                      <a:r>
                        <a:rPr lang="en-GB" sz="1300" u="none" strike="noStrike" cap="none" dirty="0">
                          <a:solidFill>
                            <a:schemeClr val="dk1"/>
                          </a:solidFill>
                          <a:latin typeface="Arial"/>
                          <a:ea typeface="Arial"/>
                          <a:cs typeface="Arial"/>
                          <a:sym typeface="Arial"/>
                        </a:rPr>
                        <a:t>Principles</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a:solidFill>
                            <a:schemeClr val="dk1"/>
                          </a:solidFill>
                          <a:latin typeface="Arial"/>
                          <a:ea typeface="Arial"/>
                          <a:cs typeface="Arial"/>
                          <a:sym typeface="Arial"/>
                        </a:rPr>
                        <a:t>Beacon technology</a:t>
                      </a: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GB" sz="1300" dirty="0" smtClean="0">
                          <a:solidFill>
                            <a:srgbClr val="222222"/>
                          </a:solidFill>
                          <a:highlight>
                            <a:srgbClr val="F8F9FA"/>
                          </a:highlight>
                        </a:rPr>
                        <a:t>Textbook, Chapter</a:t>
                      </a:r>
                      <a:r>
                        <a:rPr lang="en-GB" sz="1300" u="none" strike="noStrike" cap="none" dirty="0" smtClean="0">
                          <a:solidFill>
                            <a:schemeClr val="dk1"/>
                          </a:solidFill>
                          <a:latin typeface="Arial"/>
                          <a:ea typeface="Arial"/>
                          <a:cs typeface="Arial"/>
                          <a:sym typeface="Arial"/>
                        </a:rPr>
                        <a:t> 3</a:t>
                      </a: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667750">
                <a:tc>
                  <a:txBody>
                    <a:bodyPr/>
                    <a:lstStyle/>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37</a:t>
                      </a:r>
                      <a:endParaRPr sz="13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u="none" strike="noStrike" cap="none" dirty="0" err="1" smtClean="0">
                          <a:solidFill>
                            <a:schemeClr val="dk1"/>
                          </a:solidFill>
                          <a:latin typeface="Arial"/>
                          <a:ea typeface="Arial"/>
                          <a:cs typeface="Arial"/>
                          <a:sym typeface="Arial"/>
                        </a:rPr>
                        <a:t>IoT</a:t>
                      </a:r>
                      <a:r>
                        <a:rPr lang="en-GB" sz="1300" u="none" strike="noStrike" cap="none" dirty="0" smtClean="0">
                          <a:solidFill>
                            <a:schemeClr val="dk1"/>
                          </a:solidFill>
                          <a:latin typeface="Arial"/>
                          <a:ea typeface="Arial"/>
                          <a:cs typeface="Arial"/>
                          <a:sym typeface="Arial"/>
                        </a:rPr>
                        <a:t>: Thinking </a:t>
                      </a:r>
                      <a:r>
                        <a:rPr lang="en-GB" sz="1300" u="none" strike="noStrike" cap="none" dirty="0">
                          <a:solidFill>
                            <a:schemeClr val="dk1"/>
                          </a:solidFill>
                          <a:latin typeface="Arial"/>
                          <a:ea typeface="Arial"/>
                          <a:cs typeface="Arial"/>
                          <a:sym typeface="Arial"/>
                        </a:rPr>
                        <a:t>about prototyping</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a:solidFill>
                            <a:schemeClr val="dk1"/>
                          </a:solidFill>
                          <a:latin typeface="Arial"/>
                          <a:ea typeface="Arial"/>
                          <a:cs typeface="Arial"/>
                          <a:sym typeface="Arial"/>
                        </a:rPr>
                        <a:t>AI: Introduction to </a:t>
                      </a:r>
                      <a:r>
                        <a:rPr lang="en-GB" sz="1300" u="none" strike="noStrike" cap="none" dirty="0" err="1">
                          <a:solidFill>
                            <a:schemeClr val="dk1"/>
                          </a:solidFill>
                          <a:latin typeface="Arial"/>
                          <a:ea typeface="Arial"/>
                          <a:cs typeface="Arial"/>
                          <a:sym typeface="Arial"/>
                        </a:rPr>
                        <a:t>Pathfinding</a:t>
                      </a:r>
                      <a:r>
                        <a:rPr lang="en-GB" sz="1300" u="none" strike="noStrike" cap="none" dirty="0">
                          <a:solidFill>
                            <a:schemeClr val="dk1"/>
                          </a:solidFill>
                          <a:latin typeface="Arial"/>
                          <a:ea typeface="Arial"/>
                          <a:cs typeface="Arial"/>
                          <a:sym typeface="Arial"/>
                        </a:rPr>
                        <a:t> (part 0)</a:t>
                      </a: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Clr>
                          <a:schemeClr val="dk1"/>
                        </a:buClr>
                        <a:buSzPts val="1300"/>
                        <a:buFont typeface="Arial"/>
                        <a:buNone/>
                      </a:pPr>
                      <a:r>
                        <a:rPr lang="en-GB" sz="1300" dirty="0" smtClean="0">
                          <a:solidFill>
                            <a:srgbClr val="222222"/>
                          </a:solidFill>
                          <a:highlight>
                            <a:srgbClr val="F8F9FA"/>
                          </a:highlight>
                        </a:rPr>
                        <a:t>Textbook, Chapter</a:t>
                      </a:r>
                      <a:r>
                        <a:rPr lang="en-GB" sz="1300" u="none" strike="noStrike" cap="none" dirty="0" smtClean="0">
                          <a:solidFill>
                            <a:schemeClr val="dk1"/>
                          </a:solidFill>
                          <a:latin typeface="Arial"/>
                          <a:ea typeface="Arial"/>
                          <a:cs typeface="Arial"/>
                          <a:sym typeface="Arial"/>
                        </a:rPr>
                        <a:t> 4 </a:t>
                      </a: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333300">
                <a:tc>
                  <a:txBody>
                    <a:bodyPr/>
                    <a:lstStyle/>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38</a:t>
                      </a:r>
                      <a:endParaRPr sz="13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300" u="none" strike="noStrike" cap="none" dirty="0" err="1">
                          <a:solidFill>
                            <a:schemeClr val="dk1"/>
                          </a:solidFill>
                          <a:latin typeface="Arial"/>
                          <a:ea typeface="Arial"/>
                          <a:cs typeface="Arial"/>
                          <a:sym typeface="Arial"/>
                        </a:rPr>
                        <a:t>IoT</a:t>
                      </a:r>
                      <a:r>
                        <a:rPr lang="en-GB" sz="1300" u="none" strike="noStrike" cap="none" dirty="0">
                          <a:solidFill>
                            <a:schemeClr val="dk1"/>
                          </a:solidFill>
                          <a:latin typeface="Arial"/>
                          <a:ea typeface="Arial"/>
                          <a:cs typeface="Arial"/>
                          <a:sym typeface="Arial"/>
                        </a:rPr>
                        <a:t>: </a:t>
                      </a:r>
                      <a:r>
                        <a:rPr lang="en-GB" sz="1300" u="none" strike="noStrike" cap="none" dirty="0" smtClean="0">
                          <a:solidFill>
                            <a:schemeClr val="dk1"/>
                          </a:solidFill>
                          <a:latin typeface="Arial"/>
                          <a:ea typeface="Arial"/>
                          <a:cs typeface="Arial"/>
                          <a:sym typeface="Arial"/>
                        </a:rPr>
                        <a:t>Prototyping </a:t>
                      </a:r>
                      <a:r>
                        <a:rPr lang="en-GB" sz="1300" u="none" strike="noStrike" cap="none" dirty="0">
                          <a:solidFill>
                            <a:schemeClr val="dk1"/>
                          </a:solidFill>
                          <a:latin typeface="Arial"/>
                          <a:ea typeface="Arial"/>
                          <a:cs typeface="Arial"/>
                          <a:sym typeface="Arial"/>
                        </a:rPr>
                        <a:t>Embedded Devices</a:t>
                      </a:r>
                      <a:endParaRPr sz="1300" u="none" strike="noStrike" cap="none" dirty="0">
                        <a:solidFill>
                          <a:schemeClr val="dk1"/>
                        </a:solidFill>
                        <a:latin typeface="Arial"/>
                        <a:ea typeface="Arial"/>
                        <a:cs typeface="Arial"/>
                        <a:sym typeface="Arial"/>
                      </a:endParaRPr>
                    </a:p>
                    <a:p>
                      <a:pPr marL="0" marR="0" lvl="0" indent="0" algn="l" rtl="0">
                        <a:spcBef>
                          <a:spcPts val="0"/>
                        </a:spcBef>
                        <a:spcAft>
                          <a:spcPts val="0"/>
                        </a:spcAft>
                        <a:buNone/>
                      </a:pPr>
                      <a:r>
                        <a:rPr lang="en-GB" sz="1300" u="none" strike="noStrike" cap="none" dirty="0">
                          <a:solidFill>
                            <a:schemeClr val="dk1"/>
                          </a:solidFill>
                          <a:latin typeface="Arial"/>
                          <a:ea typeface="Arial"/>
                          <a:cs typeface="Arial"/>
                          <a:sym typeface="Arial"/>
                        </a:rPr>
                        <a:t>AI: </a:t>
                      </a:r>
                      <a:r>
                        <a:rPr lang="en-GB" sz="1300" u="none" strike="noStrike" cap="none" dirty="0" err="1">
                          <a:solidFill>
                            <a:schemeClr val="dk1"/>
                          </a:solidFill>
                          <a:latin typeface="Arial"/>
                          <a:ea typeface="Arial"/>
                          <a:cs typeface="Arial"/>
                          <a:sym typeface="Arial"/>
                        </a:rPr>
                        <a:t>Pathfinding</a:t>
                      </a:r>
                      <a:r>
                        <a:rPr lang="en-GB" sz="1300" u="none" strike="noStrike" cap="none" dirty="0">
                          <a:solidFill>
                            <a:schemeClr val="dk1"/>
                          </a:solidFill>
                          <a:latin typeface="Arial"/>
                          <a:ea typeface="Arial"/>
                          <a:cs typeface="Arial"/>
                          <a:sym typeface="Arial"/>
                        </a:rPr>
                        <a:t> part 1</a:t>
                      </a: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r>
                        <a:rPr lang="en-GB" sz="1300" dirty="0" smtClean="0">
                          <a:solidFill>
                            <a:srgbClr val="222222"/>
                          </a:solidFill>
                          <a:highlight>
                            <a:srgbClr val="F8F9FA"/>
                          </a:highlight>
                        </a:rPr>
                        <a:t>Textbook, Chapter</a:t>
                      </a:r>
                      <a:r>
                        <a:rPr lang="en-GB" sz="1300" u="none" strike="noStrike" cap="none" dirty="0" smtClean="0">
                          <a:solidFill>
                            <a:schemeClr val="dk1"/>
                          </a:solidFill>
                          <a:latin typeface="Arial"/>
                          <a:ea typeface="Arial"/>
                          <a:cs typeface="Arial"/>
                          <a:sym typeface="Arial"/>
                        </a:rPr>
                        <a:t> 5</a:t>
                      </a:r>
                      <a:endParaRPr sz="1300" u="none" strike="noStrike" cap="none" dirty="0">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r h="508000">
                <a:tc>
                  <a:txBody>
                    <a:bodyPr/>
                    <a:lstStyle/>
                    <a:p>
                      <a:pPr marL="0" marR="0" lvl="0" indent="0" algn="ctr" rtl="0">
                        <a:lnSpc>
                          <a:spcPct val="107000"/>
                        </a:lnSpc>
                        <a:spcBef>
                          <a:spcPts val="0"/>
                        </a:spcBef>
                        <a:spcAft>
                          <a:spcPts val="0"/>
                        </a:spcAft>
                        <a:buNone/>
                      </a:pPr>
                      <a:r>
                        <a:rPr lang="en-GB" sz="1300" u="none" strike="noStrike" cap="none">
                          <a:solidFill>
                            <a:schemeClr val="dk1"/>
                          </a:solidFill>
                          <a:latin typeface="Arial"/>
                          <a:ea typeface="Arial"/>
                          <a:cs typeface="Arial"/>
                          <a:sym typeface="Arial"/>
                        </a:rPr>
                        <a:t>39</a:t>
                      </a:r>
                      <a:endParaRPr sz="1300" u="none" strike="noStrike" cap="none">
                        <a:solidFill>
                          <a:schemeClr val="dk1"/>
                        </a:solidFill>
                        <a:latin typeface="Calibri"/>
                        <a:ea typeface="Calibri"/>
                        <a:cs typeface="Calibri"/>
                        <a:sym typeface="Calibri"/>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chemeClr val="dk1"/>
                        </a:buClr>
                        <a:buSzPts val="1300"/>
                        <a:buFont typeface="Arial"/>
                        <a:buNone/>
                      </a:pPr>
                      <a:r>
                        <a:rPr lang="en-GB" sz="1300" u="none" strike="noStrike" cap="none" dirty="0">
                          <a:solidFill>
                            <a:schemeClr val="dk1"/>
                          </a:solidFill>
                          <a:latin typeface="Arial"/>
                          <a:ea typeface="Arial"/>
                          <a:cs typeface="Arial"/>
                          <a:sym typeface="Arial"/>
                        </a:rPr>
                        <a:t>Guest lecture by </a:t>
                      </a:r>
                      <a:r>
                        <a:rPr lang="en-GB" sz="1300" u="none" strike="noStrike" cap="none" dirty="0" smtClean="0">
                          <a:solidFill>
                            <a:schemeClr val="dk1"/>
                          </a:solidFill>
                          <a:latin typeface="Arial"/>
                          <a:ea typeface="Arial"/>
                          <a:cs typeface="Arial"/>
                          <a:sym typeface="Arial"/>
                        </a:rPr>
                        <a:t>company: robotics</a:t>
                      </a: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lnSpc>
                          <a:spcPct val="107000"/>
                        </a:lnSpc>
                        <a:spcBef>
                          <a:spcPts val="0"/>
                        </a:spcBef>
                        <a:spcAft>
                          <a:spcPts val="0"/>
                        </a:spcAft>
                        <a:buNone/>
                      </a:pPr>
                      <a:endParaRPr sz="1300" u="none" strike="noStrike" cap="none" dirty="0">
                        <a:solidFill>
                          <a:schemeClr val="dk1"/>
                        </a:solidFill>
                        <a:latin typeface="Arial"/>
                        <a:ea typeface="Arial"/>
                        <a:cs typeface="Arial"/>
                        <a:sym typeface="Arial"/>
                      </a:endParaRPr>
                    </a:p>
                  </a:txBody>
                  <a:tcPr marL="57150" marR="57150"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r>
            </a:tbl>
          </a:graphicData>
        </a:graphic>
      </p:graphicFrame>
      <p:sp>
        <p:nvSpPr>
          <p:cNvPr id="126" name="Google Shape;126;p16"/>
          <p:cNvSpPr txBox="1">
            <a:spLocks noGrp="1"/>
          </p:cNvSpPr>
          <p:nvPr>
            <p:ph type="sldNum" idx="12"/>
          </p:nvPr>
        </p:nvSpPr>
        <p:spPr>
          <a:xfrm>
            <a:off x="7000875" y="5397501"/>
            <a:ext cx="1726847" cy="305594"/>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7">
      <a:dk1>
        <a:srgbClr val="262827"/>
      </a:dk1>
      <a:lt1>
        <a:srgbClr val="FFFFFF"/>
      </a:lt1>
      <a:dk2>
        <a:srgbClr val="0093D3"/>
      </a:dk2>
      <a:lt2>
        <a:srgbClr val="EEECE1"/>
      </a:lt2>
      <a:accent1>
        <a:srgbClr val="0092D1"/>
      </a:accent1>
      <a:accent2>
        <a:srgbClr val="CC006B"/>
      </a:accent2>
      <a:accent3>
        <a:srgbClr val="008839"/>
      </a:accent3>
      <a:accent4>
        <a:srgbClr val="3A3C3C"/>
      </a:accent4>
      <a:accent5>
        <a:srgbClr val="4F5151"/>
      </a:accent5>
      <a:accent6>
        <a:srgbClr val="626464"/>
      </a:accent6>
      <a:hlink>
        <a:srgbClr val="00B0F0"/>
      </a:hlink>
      <a:folHlink>
        <a:srgbClr val="0049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1024</TotalTime>
  <Words>2115</Words>
  <Application>Microsoft Office PowerPoint</Application>
  <PresentationFormat>Custom</PresentationFormat>
  <Paragraphs>354</Paragraphs>
  <Slides>46</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Helvetica Neue Light</vt:lpstr>
      <vt:lpstr>Calibri</vt:lpstr>
      <vt:lpstr>Helvetica Neue</vt:lpstr>
      <vt:lpstr>Noto Sans Symbols</vt:lpstr>
      <vt:lpstr>Arial</vt:lpstr>
      <vt:lpstr>Cambria</vt:lpstr>
      <vt:lpstr>Georgia</vt:lpstr>
      <vt:lpstr>Office Theme</vt:lpstr>
      <vt:lpstr>IKT200 – INTRODUKSJON TIL    INTELLIGENTE SYSTEMER IKT200 - INTRODUCTION TO INTELLIGENT SYSTEMS</vt:lpstr>
      <vt:lpstr>Who am I doing?</vt:lpstr>
      <vt:lpstr>Expectations</vt:lpstr>
      <vt:lpstr>IKT200, structure</vt:lpstr>
      <vt:lpstr>PowerPoint Presentation</vt:lpstr>
      <vt:lpstr>PowerPoint Presentation</vt:lpstr>
      <vt:lpstr>PowerPoint Presentation</vt:lpstr>
      <vt:lpstr>PowerPoint Presentation</vt:lpstr>
      <vt:lpstr>PowerPoint Presentation</vt:lpstr>
      <vt:lpstr>PowerPoint Presentation</vt:lpstr>
      <vt:lpstr>Today's themes</vt:lpstr>
      <vt:lpstr>Motivation</vt:lpstr>
      <vt:lpstr>What are Intelligent Systems?</vt:lpstr>
      <vt:lpstr>Intelligent systems: the breadth</vt:lpstr>
      <vt:lpstr>The breadth: Data scientist</vt:lpstr>
      <vt:lpstr>The breadth: artificial intelligence</vt:lpstr>
      <vt:lpstr>The breadth: machine learning</vt:lpstr>
      <vt:lpstr>Width: Internet of Things (IoT)</vt:lpstr>
      <vt:lpstr>Internet of Things</vt:lpstr>
      <vt:lpstr>Computing in the 21st</vt:lpstr>
      <vt:lpstr>Computing in the 21st</vt:lpstr>
      <vt:lpstr>Computing in the 21st</vt:lpstr>
      <vt:lpstr>Computing in the 21st</vt:lpstr>
      <vt:lpstr>PowerPoint Presentation</vt:lpstr>
      <vt:lpstr>PowerPoint Presentation</vt:lpstr>
      <vt:lpstr>Internet of Things in Context</vt:lpstr>
      <vt:lpstr>Sensor, Actuator and Controller</vt:lpstr>
      <vt:lpstr>IoT technology</vt:lpstr>
      <vt:lpstr>IoT technology</vt:lpstr>
      <vt:lpstr>PowerPoint Presentation</vt:lpstr>
      <vt:lpstr>What is app # 1 for you as a user?</vt:lpstr>
      <vt:lpstr>PowerPoint Presentation</vt:lpstr>
      <vt:lpstr>PowerPoint Presentation</vt:lpstr>
      <vt:lpstr>Shoe pedometer</vt:lpstr>
      <vt:lpstr>In shops</vt:lpstr>
      <vt:lpstr>IoT characteristics</vt:lpstr>
      <vt:lpstr>PowerPoint Presentation</vt:lpstr>
      <vt:lpstr>A Thing?</vt:lpstr>
      <vt:lpstr>IoT</vt:lpstr>
      <vt:lpstr>IoT</vt:lpstr>
      <vt:lpstr>IoT</vt:lpstr>
      <vt:lpstr>Web of Things</vt:lpstr>
      <vt:lpstr>Web of Things</vt:lpstr>
      <vt:lpstr>JSON for WoT</vt:lpstr>
      <vt:lpstr>Communication</vt:lpstr>
      <vt:lpstr>Exercises &amp; next time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IKT200 – INTRODUKSJON TIL       INTELLIGENTE SYSTEMER IKT200 - INTRODUCTION TO INTELLIGENT SYSTEMS</dc:title>
  <cp:lastModifiedBy>Gebre Assres</cp:lastModifiedBy>
  <cp:revision>14</cp:revision>
  <dcterms:modified xsi:type="dcterms:W3CDTF">2019-08-23T08:11:00Z</dcterms:modified>
</cp:coreProperties>
</file>